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90572a23b6_0_10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90572a23b6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90572a23b6_0_12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90572a23b6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90572a23b6_0_11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90572a23b6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90572a23b6_0_13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90572a23b6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a6ac9a509b_0_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a6ac9a509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types of technology use would have greater or lesser effects on student learning.</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92121b4889_0_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92121b488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rPr>
              <a:t>And because of how are classrooms are now, they could be projecting on to a whiteboard, sharing their screen with students at home, using a computer lab at school or any other number of scenarios.</a:t>
            </a:r>
            <a:endParaRPr sz="2000">
              <a:solidFill>
                <a:schemeClr val="dk1"/>
              </a:solidFill>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Clr>
                <a:schemeClr val="dk1"/>
              </a:buClr>
              <a:buSzPts val="1100"/>
              <a:buFont typeface="Arial"/>
              <a:buNone/>
            </a:pPr>
            <a:r>
              <a:rPr lang="en" sz="2000">
                <a:solidFill>
                  <a:schemeClr val="dk1"/>
                </a:solidFill>
              </a:rPr>
              <a:t>And they choose to read to them by using screenshare where the teacher is sharing their computer screen that has the Lightbox eBook playing.</a:t>
            </a:r>
            <a:endParaRPr sz="2000">
              <a:solidFill>
                <a:schemeClr val="dk1"/>
              </a:solidFill>
            </a:endParaRPr>
          </a:p>
          <a:p>
            <a:pPr indent="0" lvl="0" marL="0" rtl="0" algn="l">
              <a:spcBef>
                <a:spcPts val="0"/>
              </a:spcBef>
              <a:spcAft>
                <a:spcPts val="0"/>
              </a:spcAft>
              <a:buClr>
                <a:schemeClr val="dk1"/>
              </a:buClr>
              <a:buSzPts val="1100"/>
              <a:buFont typeface="Arial"/>
              <a:buNone/>
            </a:pPr>
            <a:r>
              <a:t/>
            </a:r>
            <a:endParaRPr sz="2000">
              <a:solidFill>
                <a:schemeClr val="dk1"/>
              </a:solidFill>
            </a:endParaRPr>
          </a:p>
          <a:p>
            <a:pPr indent="0" lvl="0" marL="0" rtl="0" algn="l">
              <a:spcBef>
                <a:spcPts val="0"/>
              </a:spcBef>
              <a:spcAft>
                <a:spcPts val="0"/>
              </a:spcAft>
              <a:buClr>
                <a:schemeClr val="dk1"/>
              </a:buClr>
              <a:buSzPts val="1100"/>
              <a:buFont typeface="Arial"/>
              <a:buNone/>
            </a:pPr>
            <a:r>
              <a:rPr lang="en" sz="2000">
                <a:solidFill>
                  <a:schemeClr val="dk1"/>
                </a:solidFill>
              </a:rPr>
              <a:t>At this level, there is no interaction with the book. It is simply reading the book.</a:t>
            </a:r>
            <a:endParaRPr sz="1200">
              <a:solidFill>
                <a:srgbClr val="333333"/>
              </a:solidFill>
              <a:highlight>
                <a:srgbClr val="FFFFFF"/>
              </a:high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a6ac9a509b_0_15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a6ac9a509b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rPr>
              <a:t>Replace hard copy source materials with digital documents, firsthand accounts, maps, and more. Enable students to complete and submit worksheets, tests, and activities online or by email. </a:t>
            </a:r>
            <a:endParaRPr sz="13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a6ac9a509b_0_7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a6ac9a509b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a6ac9a509b_0_4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a6ac9a509b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rPr>
              <a:t>They hear it read aloud if they need reading support. They play the videos to build deeper learning. They interact with Google Maps and other interactive features.</a:t>
            </a:r>
            <a:endParaRPr sz="1200">
              <a:solidFill>
                <a:srgbClr val="333333"/>
              </a:solidFill>
              <a:highlight>
                <a:srgbClr val="FFFFFF"/>
              </a:highligh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a6ac9a509b_0_15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a6ac9a509b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rPr>
              <a:t>Create presentations, videos, artwork, and other projects using digital Lightbox resources that make it easy to tailor the learning experience to individual interests and needs. Provide varying perspectives and points of view on specific issues or events for a deeper interaction between educators, students, and their peers. Maintain contact with learners even when teaching remotely. </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a6ac9a509b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a6ac9a509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a6ac9a509b_0_16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a6ac9a509b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a6ac9a509b_0_11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a6ac9a509b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rPr>
              <a:t>He lets students uses Lightbox to create presentations and work on PBL.</a:t>
            </a:r>
            <a:endParaRPr sz="20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Create presentations, videos, artwork, and other projects using digital Lightbox resources that make it easy to tailor the learning experience to individual interests and needs. Provide varying perspectives and points of view on specific issues or events for a deeper interaction between educators, students, and their peers. Maintain contact with learners even when teaching remotely. </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None/>
            </a:pPr>
            <a:r>
              <a:t/>
            </a:r>
            <a:endParaRPr sz="1200">
              <a:solidFill>
                <a:srgbClr val="333333"/>
              </a:solidFill>
              <a:highlight>
                <a:srgbClr val="FFFFFF"/>
              </a:highligh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a6ac9a509b_0_13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a6ac9a509b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rPr>
              <a:t>Create presentations, videos, artwork, and other projects using digital Lightbox resources that make it easy to tailor the learning experience to individual interests and needs. Provide varying perspectives and points of view on specific issues or events for a deeper interaction between educators, students, and their peers. Maintain contact with learners even when teaching remotely. </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a6ac9a509b_0_8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a6ac9a509b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rPr>
              <a:t>The teacher allows students to accelerate their learning by pursuing topics of interest to them.</a:t>
            </a:r>
            <a:endParaRPr sz="20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Provide a multi-sensory experience that goes beyond traditional classroom teaching and engages different learning styles while still covering the same core material. Give students the opportunity to accelerate their learning if they are ready for more advanced materials. Explore a variety of subject areas through virtual visits to historic sites, museums, science centers, and other facilities while using the Google Maps feature to gain further insight into specific locations. Provide a launching pad for the creation of multimedia projects, ranging from the creation of videos/short films to multimedia art installations, on a variety  of subjects. </a:t>
            </a:r>
            <a:endParaRPr sz="1300">
              <a:solidFill>
                <a:schemeClr val="dk1"/>
              </a:solidFill>
            </a:endParaRPr>
          </a:p>
          <a:p>
            <a:pPr indent="0" lvl="0" marL="0" rtl="0" algn="l">
              <a:spcBef>
                <a:spcPts val="0"/>
              </a:spcBef>
              <a:spcAft>
                <a:spcPts val="0"/>
              </a:spcAft>
              <a:buNone/>
            </a:pPr>
            <a:r>
              <a:t/>
            </a:r>
            <a:endParaRPr sz="130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a6ac9a509b_0_17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a6ac9a509b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a6ac9a509b_0_16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a6ac9a509b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rPr>
              <a:t>Provide a multi-sensory experience that goes beyond traditional classroom teaching and engages different learning styles while still covering the same core material. Give students the opportunity to accelerate their learning if they are ready for more advanced materials. Explore a variety of subject areas through virtual visits to historic sites, museums, science centers, and other facilities while using the Google Maps feature to gain further insight into specific locations. Provide a launching pad for the creation of multimedia projects, ranging from the creation of videos/short films to multimedia art installations, on a variety  of subjects. </a:t>
            </a:r>
            <a:endParaRPr sz="1300">
              <a:solidFill>
                <a:schemeClr val="dk1"/>
              </a:solidFill>
            </a:endParaRPr>
          </a:p>
          <a:p>
            <a:pPr indent="0" lvl="0" marL="0" rtl="0" algn="l">
              <a:spcBef>
                <a:spcPts val="0"/>
              </a:spcBef>
              <a:spcAft>
                <a:spcPts val="0"/>
              </a:spcAft>
              <a:buNone/>
            </a:pPr>
            <a:r>
              <a:t/>
            </a:r>
            <a:endParaRPr sz="130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92121b4889_0_8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92121b4889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92121b4889_0_9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92121b4889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92121b4889_0_10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92121b4889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a6ac9a509b_0_18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a6ac9a509b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90572a23b6_0_6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90572a23b6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90572a23b6_0_1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90572a23b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90572a23b6_0_23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90572a23b6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a6ac9a509b_0_21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a6ac9a509b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90572a23b6_0_7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90572a23b6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21st century learning skills</a:t>
            </a:r>
            <a:endParaRPr/>
          </a:p>
          <a:p>
            <a:pPr indent="0" lvl="0" marL="0" rtl="0" algn="l">
              <a:spcBef>
                <a:spcPts val="0"/>
              </a:spcBef>
              <a:spcAft>
                <a:spcPts val="0"/>
              </a:spcAft>
              <a:buNone/>
            </a:pPr>
            <a:r>
              <a:rPr lang="en"/>
              <a:t>Individualized instruction</a:t>
            </a:r>
            <a:endParaRPr/>
          </a:p>
          <a:p>
            <a:pPr indent="0" lvl="0" marL="0" rtl="0" algn="l">
              <a:spcBef>
                <a:spcPts val="0"/>
              </a:spcBef>
              <a:spcAft>
                <a:spcPts val="0"/>
              </a:spcAft>
              <a:buNone/>
            </a:pPr>
            <a:r>
              <a:rPr lang="en"/>
              <a:t>Personalized learning</a:t>
            </a:r>
            <a:endParaRPr/>
          </a:p>
          <a:p>
            <a:pPr indent="0" lvl="0" marL="0" rtl="0" algn="l">
              <a:spcBef>
                <a:spcPts val="0"/>
              </a:spcBef>
              <a:spcAft>
                <a:spcPts val="0"/>
              </a:spcAft>
              <a:buNone/>
            </a:pPr>
            <a:r>
              <a:rPr lang="en"/>
              <a:t>And more recently remote learning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90572a23b6_0_8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90572a23b6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a6ac9a509b_0_25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a6ac9a509b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90572a23b6_0_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90572a23b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types of technology use would have greater or lesser effects on student learning.</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90572a23b6_0_9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90572a23b6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90572a23b6_0_14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90572a23b6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92767"/>
            <a:ext cx="8520600" cy="27369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778833"/>
            <a:ext cx="85206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42029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600200"/>
            <a:ext cx="6367800" cy="54543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644233"/>
            <a:ext cx="4045200" cy="19764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737433"/>
            <a:ext cx="4045200" cy="1646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965433"/>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jpg"/><Relationship Id="rId4" Type="http://schemas.openxmlformats.org/officeDocument/2006/relationships/image" Target="../media/image9.jpg"/><Relationship Id="rId5"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hyperlink" Target="https://commons.wikimedia.org/wiki/File:The_SAMR_Model.jpg" TargetMode="External"/><Relationship Id="rId5" Type="http://schemas.openxmlformats.org/officeDocument/2006/relationships/hyperlink" Target="https://en.wikipedia.org/wiki/en:Creative_Commons" TargetMode="External"/><Relationship Id="rId6" Type="http://schemas.openxmlformats.org/officeDocument/2006/relationships/hyperlink" Target="https://creativecommons.org/licenses/by-sa/4.0/deed.en"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hyperlink" Target="https://openlightbox.com/lightbox/?bookCode=31&amp;customerID=100464#/spread-5" TargetMode="Externa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hyperlink" Target="https://openlightbox.com/lightbox/?bookCode=31&amp;customerID=100464#/spread-7" TargetMode="Externa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19.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9.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7.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6.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0.jpg"/><Relationship Id="rId4" Type="http://schemas.openxmlformats.org/officeDocument/2006/relationships/image" Target="../media/image4.jpg"/><Relationship Id="rId5" Type="http://schemas.openxmlformats.org/officeDocument/2006/relationships/image" Target="../media/image2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1.jp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9.jpg"/><Relationship Id="rId5" Type="http://schemas.openxmlformats.org/officeDocument/2006/relationships/image" Target="../media/image6.png"/><Relationship Id="rId6" Type="http://schemas.openxmlformats.org/officeDocument/2006/relationships/image" Target="../media/image20.jpg"/><Relationship Id="rId7" Type="http://schemas.openxmlformats.org/officeDocument/2006/relationships/image" Target="../media/image4.jpg"/><Relationship Id="rId8" Type="http://schemas.openxmlformats.org/officeDocument/2006/relationships/image" Target="../media/image2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7.jpg"/><Relationship Id="rId9" Type="http://schemas.openxmlformats.org/officeDocument/2006/relationships/image" Target="../media/image25.jpg"/><Relationship Id="rId5" Type="http://schemas.openxmlformats.org/officeDocument/2006/relationships/image" Target="../media/image9.jpg"/><Relationship Id="rId6" Type="http://schemas.openxmlformats.org/officeDocument/2006/relationships/image" Target="../media/image6.png"/><Relationship Id="rId7" Type="http://schemas.openxmlformats.org/officeDocument/2006/relationships/image" Target="../media/image20.jpg"/><Relationship Id="rId8"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jp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hyperlink" Target="https://commons.wikimedia.org/wiki/File:The_SAMR_Model.jpg" TargetMode="External"/><Relationship Id="rId5" Type="http://schemas.openxmlformats.org/officeDocument/2006/relationships/hyperlink" Target="https://en.wikipedia.org/wiki/en:Creative_Commons" TargetMode="External"/><Relationship Id="rId6" Type="http://schemas.openxmlformats.org/officeDocument/2006/relationships/hyperlink" Target="https://creativecommons.org/licenses/by-sa/4.0/deed.en"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www.blogger.com/profile/13883252505424500008" TargetMode="External"/><Relationship Id="rId4" Type="http://schemas.openxmlformats.org/officeDocument/2006/relationships/hyperlink" Target="http://techtipsedu.blogspot.com/2013/11/samr-model-metaphor-mistakes.html" TargetMode="External"/><Relationship Id="rId5"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www.blogger.com/profile/13883252505424500008" TargetMode="External"/><Relationship Id="rId4" Type="http://schemas.openxmlformats.org/officeDocument/2006/relationships/hyperlink" Target="http://techtipsedu.blogspot.com/2013/11/samr-model-metaphor-mistakes.html" TargetMode="External"/><Relationship Id="rId9" Type="http://schemas.openxmlformats.org/officeDocument/2006/relationships/image" Target="../media/image17.jpg"/><Relationship Id="rId5" Type="http://schemas.openxmlformats.org/officeDocument/2006/relationships/image" Target="../media/image14.png"/><Relationship Id="rId6" Type="http://schemas.openxmlformats.org/officeDocument/2006/relationships/image" Target="../media/image13.jpg"/><Relationship Id="rId7" Type="http://schemas.openxmlformats.org/officeDocument/2006/relationships/image" Target="../media/image23.jpg"/><Relationship Id="rId8"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3821" l="0" r="0" t="7107"/>
          <a:stretch/>
        </p:blipFill>
        <p:spPr>
          <a:xfrm>
            <a:off x="0" y="0"/>
            <a:ext cx="9144003" cy="5429752"/>
          </a:xfrm>
          <a:prstGeom prst="rect">
            <a:avLst/>
          </a:prstGeom>
          <a:noFill/>
          <a:ln>
            <a:noFill/>
          </a:ln>
        </p:spPr>
      </p:pic>
      <p:sp>
        <p:nvSpPr>
          <p:cNvPr id="55" name="Google Shape;55;p13"/>
          <p:cNvSpPr txBox="1"/>
          <p:nvPr>
            <p:ph idx="1" type="subTitle"/>
          </p:nvPr>
        </p:nvSpPr>
        <p:spPr>
          <a:xfrm>
            <a:off x="311700" y="3778833"/>
            <a:ext cx="8520600" cy="105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Laura Sheneman August 17, 2020</a:t>
            </a:r>
            <a:endParaRPr/>
          </a:p>
        </p:txBody>
      </p:sp>
      <p:pic>
        <p:nvPicPr>
          <p:cNvPr id="56" name="Google Shape;56;p13"/>
          <p:cNvPicPr preferRelativeResize="0"/>
          <p:nvPr/>
        </p:nvPicPr>
        <p:blipFill rotWithShape="1">
          <a:blip r:embed="rId3">
            <a:alphaModFix/>
          </a:blip>
          <a:srcRect b="3821" l="0" r="0" t="7107"/>
          <a:stretch/>
        </p:blipFill>
        <p:spPr>
          <a:xfrm>
            <a:off x="0" y="930825"/>
            <a:ext cx="9144003" cy="5429752"/>
          </a:xfrm>
          <a:prstGeom prst="rect">
            <a:avLst/>
          </a:prstGeom>
          <a:noFill/>
          <a:ln>
            <a:noFill/>
          </a:ln>
        </p:spPr>
      </p:pic>
      <p:sp>
        <p:nvSpPr>
          <p:cNvPr id="57" name="Google Shape;57;p13"/>
          <p:cNvSpPr/>
          <p:nvPr/>
        </p:nvSpPr>
        <p:spPr>
          <a:xfrm>
            <a:off x="552300" y="5374473"/>
            <a:ext cx="8191807" cy="63598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00"/>
                </a:solidFill>
                <a:latin typeface="Arial"/>
              </a:rPr>
              <a:t>Through the Lens of SAMR</a:t>
            </a:r>
          </a:p>
        </p:txBody>
      </p:sp>
      <p:sp>
        <p:nvSpPr>
          <p:cNvPr id="58" name="Google Shape;58;p13"/>
          <p:cNvSpPr/>
          <p:nvPr/>
        </p:nvSpPr>
        <p:spPr>
          <a:xfrm>
            <a:off x="7291925" y="6360575"/>
            <a:ext cx="1778100" cy="465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 name="Google Shape;59;p13"/>
          <p:cNvPicPr preferRelativeResize="0"/>
          <p:nvPr/>
        </p:nvPicPr>
        <p:blipFill>
          <a:blip r:embed="rId4">
            <a:alphaModFix/>
          </a:blip>
          <a:stretch>
            <a:fillRect/>
          </a:stretch>
        </p:blipFill>
        <p:spPr>
          <a:xfrm>
            <a:off x="1600200" y="487900"/>
            <a:ext cx="6096000" cy="952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2"/>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this really all about?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3"/>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this really about?</a:t>
            </a:r>
            <a:endParaRPr/>
          </a:p>
        </p:txBody>
      </p:sp>
      <p:sp>
        <p:nvSpPr>
          <p:cNvPr id="142" name="Google Shape;142;p23"/>
          <p:cNvSpPr txBox="1"/>
          <p:nvPr>
            <p:ph idx="1" type="body"/>
          </p:nvPr>
        </p:nvSpPr>
        <p:spPr>
          <a:xfrm>
            <a:off x="311700" y="1536625"/>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100"/>
              <a:t>It’s NOT about giving teachers and students technology.</a:t>
            </a:r>
            <a:endParaRPr sz="5100"/>
          </a:p>
          <a:p>
            <a:pPr indent="0" lvl="0" marL="0" rtl="0" algn="l">
              <a:spcBef>
                <a:spcPts val="1600"/>
              </a:spcBef>
              <a:spcAft>
                <a:spcPts val="1600"/>
              </a:spcAft>
              <a:buNone/>
            </a:pPr>
            <a:r>
              <a:t/>
            </a:r>
            <a:endParaRPr/>
          </a:p>
        </p:txBody>
      </p:sp>
      <p:pic>
        <p:nvPicPr>
          <p:cNvPr id="143" name="Google Shape;143;p23"/>
          <p:cNvPicPr preferRelativeResize="0"/>
          <p:nvPr/>
        </p:nvPicPr>
        <p:blipFill>
          <a:blip r:embed="rId3">
            <a:alphaModFix/>
          </a:blip>
          <a:stretch>
            <a:fillRect/>
          </a:stretch>
        </p:blipFill>
        <p:spPr>
          <a:xfrm>
            <a:off x="730250" y="4582887"/>
            <a:ext cx="2264826" cy="1508950"/>
          </a:xfrm>
          <a:prstGeom prst="rect">
            <a:avLst/>
          </a:prstGeom>
          <a:noFill/>
          <a:ln>
            <a:noFill/>
          </a:ln>
        </p:spPr>
      </p:pic>
      <p:pic>
        <p:nvPicPr>
          <p:cNvPr id="144" name="Google Shape;144;p23"/>
          <p:cNvPicPr preferRelativeResize="0"/>
          <p:nvPr/>
        </p:nvPicPr>
        <p:blipFill>
          <a:blip r:embed="rId4">
            <a:alphaModFix/>
          </a:blip>
          <a:stretch>
            <a:fillRect/>
          </a:stretch>
        </p:blipFill>
        <p:spPr>
          <a:xfrm>
            <a:off x="6413475" y="4582417"/>
            <a:ext cx="2264825" cy="1509883"/>
          </a:xfrm>
          <a:prstGeom prst="rect">
            <a:avLst/>
          </a:prstGeom>
          <a:noFill/>
          <a:ln>
            <a:noFill/>
          </a:ln>
        </p:spPr>
      </p:pic>
      <p:pic>
        <p:nvPicPr>
          <p:cNvPr id="145" name="Google Shape;145;p23"/>
          <p:cNvPicPr preferRelativeResize="0"/>
          <p:nvPr/>
        </p:nvPicPr>
        <p:blipFill>
          <a:blip r:embed="rId5">
            <a:alphaModFix/>
          </a:blip>
          <a:stretch>
            <a:fillRect/>
          </a:stretch>
        </p:blipFill>
        <p:spPr>
          <a:xfrm>
            <a:off x="3915888" y="3593899"/>
            <a:ext cx="1777925" cy="26185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24"/>
          <p:cNvPicPr preferRelativeResize="0"/>
          <p:nvPr/>
        </p:nvPicPr>
        <p:blipFill>
          <a:blip r:embed="rId3">
            <a:alphaModFix/>
          </a:blip>
          <a:stretch>
            <a:fillRect/>
          </a:stretch>
        </p:blipFill>
        <p:spPr>
          <a:xfrm>
            <a:off x="0" y="355600"/>
            <a:ext cx="9144000" cy="5960525"/>
          </a:xfrm>
          <a:prstGeom prst="rect">
            <a:avLst/>
          </a:prstGeom>
          <a:noFill/>
          <a:ln>
            <a:noFill/>
          </a:ln>
        </p:spPr>
      </p:pic>
      <p:sp>
        <p:nvSpPr>
          <p:cNvPr id="151" name="Google Shape;151;p24"/>
          <p:cNvSpPr txBox="1"/>
          <p:nvPr>
            <p:ph idx="1" type="body"/>
          </p:nvPr>
        </p:nvSpPr>
        <p:spPr>
          <a:xfrm>
            <a:off x="492585" y="1436171"/>
            <a:ext cx="5012100" cy="3959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5600">
                <a:solidFill>
                  <a:srgbClr val="FFFFFF"/>
                </a:solidFill>
              </a:rPr>
              <a:t>It’s about transforming teaching and learning!</a:t>
            </a:r>
            <a:endParaRPr sz="560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25"/>
          <p:cNvPicPr preferRelativeResize="0"/>
          <p:nvPr/>
        </p:nvPicPr>
        <p:blipFill>
          <a:blip r:embed="rId3">
            <a:alphaModFix/>
          </a:blip>
          <a:stretch>
            <a:fillRect/>
          </a:stretch>
        </p:blipFill>
        <p:spPr>
          <a:xfrm>
            <a:off x="52900" y="0"/>
            <a:ext cx="914400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6"/>
          <p:cNvPicPr preferRelativeResize="0"/>
          <p:nvPr/>
        </p:nvPicPr>
        <p:blipFill>
          <a:blip r:embed="rId3">
            <a:alphaModFix/>
          </a:blip>
          <a:stretch>
            <a:fillRect/>
          </a:stretch>
        </p:blipFill>
        <p:spPr>
          <a:xfrm>
            <a:off x="31350" y="1674300"/>
            <a:ext cx="9144000" cy="4572000"/>
          </a:xfrm>
          <a:prstGeom prst="rect">
            <a:avLst/>
          </a:prstGeom>
          <a:noFill/>
          <a:ln>
            <a:noFill/>
          </a:ln>
        </p:spPr>
      </p:pic>
      <p:sp>
        <p:nvSpPr>
          <p:cNvPr id="162" name="Google Shape;162;p26"/>
          <p:cNvSpPr txBox="1"/>
          <p:nvPr/>
        </p:nvSpPr>
        <p:spPr>
          <a:xfrm>
            <a:off x="31350" y="6259600"/>
            <a:ext cx="9081300" cy="59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u="sng">
                <a:solidFill>
                  <a:schemeClr val="hlink"/>
                </a:solidFill>
                <a:hlinkClick r:id="rId4"/>
              </a:rPr>
              <a:t>https://commons.wikimedia.org/wiki/File:The_SAMR_Model.jpg</a:t>
            </a:r>
            <a:r>
              <a:rPr lang="en"/>
              <a:t> </a:t>
            </a:r>
            <a:r>
              <a:rPr lang="en" sz="1050">
                <a:solidFill>
                  <a:srgbClr val="663366"/>
                </a:solidFill>
                <a:highlight>
                  <a:srgbClr val="F9F9F9"/>
                </a:highlight>
                <a:uFill>
                  <a:noFill/>
                </a:uFill>
                <a:hlinkClick r:id="rId5">
                  <a:extLst>
                    <a:ext uri="{A12FA001-AC4F-418D-AE19-62706E023703}">
                      <ahyp:hlinkClr val="tx"/>
                    </a:ext>
                  </a:extLst>
                </a:hlinkClick>
              </a:rPr>
              <a:t>Creative Commons</a:t>
            </a:r>
            <a:r>
              <a:rPr lang="en" sz="1050">
                <a:solidFill>
                  <a:srgbClr val="202122"/>
                </a:solidFill>
                <a:highlight>
                  <a:srgbClr val="F9F9F9"/>
                </a:highlight>
              </a:rPr>
              <a:t> </a:t>
            </a:r>
            <a:r>
              <a:rPr lang="en" sz="1050">
                <a:solidFill>
                  <a:srgbClr val="663366"/>
                </a:solidFill>
                <a:highlight>
                  <a:srgbClr val="F9F9F9"/>
                </a:highlight>
                <a:uFill>
                  <a:noFill/>
                </a:uFill>
                <a:hlinkClick r:id="rId6">
                  <a:extLst>
                    <a:ext uri="{A12FA001-AC4F-418D-AE19-62706E023703}">
                      <ahyp:hlinkClr val="tx"/>
                    </a:ext>
                  </a:extLst>
                </a:hlinkClick>
              </a:rPr>
              <a:t>Attribution-Share Alike 4.0 International</a:t>
            </a:r>
            <a:r>
              <a:rPr lang="en" sz="1050">
                <a:solidFill>
                  <a:srgbClr val="202122"/>
                </a:solidFill>
                <a:highlight>
                  <a:srgbClr val="F9F9F9"/>
                </a:highlight>
              </a:rPr>
              <a:t> license</a:t>
            </a:r>
            <a:endParaRPr/>
          </a:p>
        </p:txBody>
      </p:sp>
      <p:sp>
        <p:nvSpPr>
          <p:cNvPr id="163" name="Google Shape;163;p26"/>
          <p:cNvSpPr txBox="1"/>
          <p:nvPr>
            <p:ph type="title"/>
          </p:nvPr>
        </p:nvSpPr>
        <p:spPr>
          <a:xfrm>
            <a:off x="311700" y="288567"/>
            <a:ext cx="8520600" cy="763500"/>
          </a:xfrm>
          <a:prstGeom prst="rect">
            <a:avLst/>
          </a:prstGeom>
        </p:spPr>
        <p:txBody>
          <a:bodyPr anchorCtr="0" anchor="t" bIns="91425" lIns="91425" spcFirstLastPara="1" rIns="91425" wrap="square" tIns="91425">
            <a:noAutofit/>
          </a:bodyPr>
          <a:lstStyle/>
          <a:p>
            <a:pPr indent="0" lvl="0" marL="0" rtl="0" algn="ctr">
              <a:lnSpc>
                <a:spcPct val="136956"/>
              </a:lnSpc>
              <a:spcBef>
                <a:spcPts val="0"/>
              </a:spcBef>
              <a:spcAft>
                <a:spcPts val="0"/>
              </a:spcAft>
              <a:buNone/>
            </a:pPr>
            <a:r>
              <a:rPr lang="en" sz="2500">
                <a:highlight>
                  <a:srgbClr val="FFFFFF"/>
                </a:highlight>
              </a:rPr>
              <a:t>A Model for Understanding </a:t>
            </a:r>
            <a:r>
              <a:rPr b="1" lang="en" sz="2500">
                <a:highlight>
                  <a:srgbClr val="FFFFFF"/>
                </a:highlight>
              </a:rPr>
              <a:t>Powerful </a:t>
            </a:r>
            <a:r>
              <a:rPr lang="en" sz="2500">
                <a:highlight>
                  <a:srgbClr val="FFFFFF"/>
                </a:highlight>
              </a:rPr>
              <a:t>Tech Integration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7"/>
          <p:cNvSpPr/>
          <p:nvPr/>
        </p:nvSpPr>
        <p:spPr>
          <a:xfrm>
            <a:off x="4144025" y="598449"/>
            <a:ext cx="3747300" cy="2398994"/>
          </a:xfrm>
          <a:prstGeom prst="rect">
            <a:avLst/>
          </a:prstGeom>
          <a:solidFill>
            <a:srgbClr val="8ACCB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000"/>
              <a:t>The technology used is a direct substitute of something previously used.</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Ex. </a:t>
            </a:r>
            <a:r>
              <a:rPr lang="en" sz="2000"/>
              <a:t>The teacher reads an eBook to the students rather than using a printed book. </a:t>
            </a:r>
            <a:endParaRPr sz="2000"/>
          </a:p>
        </p:txBody>
      </p:sp>
      <p:sp>
        <p:nvSpPr>
          <p:cNvPr id="169" name="Google Shape;169;p27"/>
          <p:cNvSpPr/>
          <p:nvPr/>
        </p:nvSpPr>
        <p:spPr>
          <a:xfrm>
            <a:off x="8159750" y="635000"/>
            <a:ext cx="666900" cy="2624700"/>
          </a:xfrm>
          <a:prstGeom prst="up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ENHANCEMENT</a:t>
            </a:r>
            <a:endParaRPr/>
          </a:p>
        </p:txBody>
      </p:sp>
      <p:sp>
        <p:nvSpPr>
          <p:cNvPr id="170" name="Google Shape;170;p27"/>
          <p:cNvSpPr txBox="1"/>
          <p:nvPr/>
        </p:nvSpPr>
        <p:spPr>
          <a:xfrm>
            <a:off x="2423575" y="1577675"/>
            <a:ext cx="1164000" cy="26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Substitution</a:t>
            </a:r>
            <a:endParaRPr/>
          </a:p>
        </p:txBody>
      </p:sp>
      <p:pic>
        <p:nvPicPr>
          <p:cNvPr id="171" name="Google Shape;171;p27"/>
          <p:cNvPicPr preferRelativeResize="0"/>
          <p:nvPr/>
        </p:nvPicPr>
        <p:blipFill>
          <a:blip r:embed="rId3">
            <a:alphaModFix/>
          </a:blip>
          <a:stretch>
            <a:fillRect/>
          </a:stretch>
        </p:blipFill>
        <p:spPr>
          <a:xfrm>
            <a:off x="204500" y="384500"/>
            <a:ext cx="1938075" cy="302819"/>
          </a:xfrm>
          <a:prstGeom prst="rect">
            <a:avLst/>
          </a:prstGeom>
          <a:noFill/>
          <a:ln>
            <a:noFill/>
          </a:ln>
        </p:spPr>
      </p:pic>
      <p:sp>
        <p:nvSpPr>
          <p:cNvPr id="172" name="Google Shape;172;p27"/>
          <p:cNvSpPr/>
          <p:nvPr/>
        </p:nvSpPr>
        <p:spPr>
          <a:xfrm>
            <a:off x="3479226" y="935333"/>
            <a:ext cx="490174" cy="751947"/>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00"/>
                </a:solidFill>
                <a:latin typeface="Arial"/>
              </a:rPr>
              <a:t>S</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28"/>
          <p:cNvPicPr preferRelativeResize="0"/>
          <p:nvPr/>
        </p:nvPicPr>
        <p:blipFill rotWithShape="1">
          <a:blip r:embed="rId3">
            <a:alphaModFix/>
          </a:blip>
          <a:srcRect b="0" l="0" r="50000" t="0"/>
          <a:stretch/>
        </p:blipFill>
        <p:spPr>
          <a:xfrm>
            <a:off x="3300238" y="304800"/>
            <a:ext cx="2543526" cy="6553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29">
            <a:hlinkClick r:id="rId3"/>
          </p:cNvPr>
          <p:cNvPicPr preferRelativeResize="0"/>
          <p:nvPr/>
        </p:nvPicPr>
        <p:blipFill>
          <a:blip r:embed="rId4">
            <a:alphaModFix/>
          </a:blip>
          <a:stretch>
            <a:fillRect/>
          </a:stretch>
        </p:blipFill>
        <p:spPr>
          <a:xfrm>
            <a:off x="152400" y="495838"/>
            <a:ext cx="8839200" cy="586632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0"/>
          <p:cNvSpPr/>
          <p:nvPr/>
        </p:nvSpPr>
        <p:spPr>
          <a:xfrm>
            <a:off x="4078275" y="935325"/>
            <a:ext cx="3813300" cy="751981"/>
          </a:xfrm>
          <a:prstGeom prst="rect">
            <a:avLst/>
          </a:prstGeom>
          <a:solidFill>
            <a:srgbClr val="8ACCB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000"/>
              <a:t>Substitute</a:t>
            </a:r>
            <a:r>
              <a:rPr lang="en" sz="2000"/>
              <a:t> an</a:t>
            </a:r>
            <a:r>
              <a:rPr lang="en" sz="2000"/>
              <a:t> eBook for a printed book.</a:t>
            </a:r>
            <a:endParaRPr sz="2000"/>
          </a:p>
        </p:txBody>
      </p:sp>
      <p:sp>
        <p:nvSpPr>
          <p:cNvPr id="188" name="Google Shape;188;p30"/>
          <p:cNvSpPr/>
          <p:nvPr/>
        </p:nvSpPr>
        <p:spPr>
          <a:xfrm>
            <a:off x="3479226" y="935333"/>
            <a:ext cx="490174" cy="751947"/>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00"/>
                </a:solidFill>
                <a:latin typeface="Arial"/>
              </a:rPr>
              <a:t>S</a:t>
            </a:r>
          </a:p>
        </p:txBody>
      </p:sp>
      <p:grpSp>
        <p:nvGrpSpPr>
          <p:cNvPr id="189" name="Google Shape;189;p30"/>
          <p:cNvGrpSpPr/>
          <p:nvPr/>
        </p:nvGrpSpPr>
        <p:grpSpPr>
          <a:xfrm>
            <a:off x="2707101" y="2026383"/>
            <a:ext cx="5184349" cy="1252369"/>
            <a:chOff x="2707101" y="1519825"/>
            <a:chExt cx="5184349" cy="939300"/>
          </a:xfrm>
        </p:grpSpPr>
        <p:sp>
          <p:nvSpPr>
            <p:cNvPr id="190" name="Google Shape;190;p30"/>
            <p:cNvSpPr/>
            <p:nvPr/>
          </p:nvSpPr>
          <p:spPr>
            <a:xfrm>
              <a:off x="3413350" y="1519825"/>
              <a:ext cx="4478100" cy="939300"/>
            </a:xfrm>
            <a:prstGeom prst="rect">
              <a:avLst/>
            </a:prstGeom>
            <a:solidFill>
              <a:srgbClr val="91B3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rPr>
                <a:t>The teacher links the eBook (functional improvement) in the LMS and the students can read it themselves whenever they want.</a:t>
              </a:r>
              <a:endParaRPr/>
            </a:p>
          </p:txBody>
        </p:sp>
        <p:sp>
          <p:nvSpPr>
            <p:cNvPr id="191" name="Google Shape;191;p30"/>
            <p:cNvSpPr/>
            <p:nvPr/>
          </p:nvSpPr>
          <p:spPr>
            <a:xfrm>
              <a:off x="2707101" y="1804561"/>
              <a:ext cx="576170" cy="545683"/>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00"/>
                  </a:solidFill>
                  <a:latin typeface="Arial"/>
                </a:rPr>
                <a:t>A</a:t>
              </a:r>
            </a:p>
          </p:txBody>
        </p:sp>
      </p:grpSp>
      <p:sp>
        <p:nvSpPr>
          <p:cNvPr id="192" name="Google Shape;192;p30"/>
          <p:cNvSpPr/>
          <p:nvPr/>
        </p:nvSpPr>
        <p:spPr>
          <a:xfrm>
            <a:off x="8159750" y="635000"/>
            <a:ext cx="666900" cy="2624700"/>
          </a:xfrm>
          <a:prstGeom prst="up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ENHANCEMENT</a:t>
            </a:r>
            <a:endParaRPr/>
          </a:p>
        </p:txBody>
      </p:sp>
      <p:sp>
        <p:nvSpPr>
          <p:cNvPr id="193" name="Google Shape;193;p30"/>
          <p:cNvSpPr/>
          <p:nvPr/>
        </p:nvSpPr>
        <p:spPr>
          <a:xfrm>
            <a:off x="3413350" y="1841500"/>
            <a:ext cx="4478100" cy="3126900"/>
          </a:xfrm>
          <a:prstGeom prst="rect">
            <a:avLst/>
          </a:prstGeom>
          <a:solidFill>
            <a:srgbClr val="91B3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rPr>
              <a:t>Augmentation - </a:t>
            </a:r>
            <a:r>
              <a:rPr lang="en" sz="2000">
                <a:solidFill>
                  <a:schemeClr val="dk1"/>
                </a:solidFill>
              </a:rPr>
              <a:t>Technology</a:t>
            </a:r>
            <a:r>
              <a:rPr lang="en" sz="2000">
                <a:solidFill>
                  <a:schemeClr val="dk1"/>
                </a:solidFill>
              </a:rPr>
              <a:t> is still a direct </a:t>
            </a:r>
            <a:r>
              <a:rPr lang="en" sz="2000">
                <a:solidFill>
                  <a:schemeClr val="dk1"/>
                </a:solidFill>
              </a:rPr>
              <a:t>substitute</a:t>
            </a:r>
            <a:r>
              <a:rPr lang="en" sz="2000">
                <a:solidFill>
                  <a:schemeClr val="dk1"/>
                </a:solidFill>
              </a:rPr>
              <a:t> for the tool but now you take </a:t>
            </a:r>
            <a:r>
              <a:rPr lang="en" sz="2000">
                <a:solidFill>
                  <a:schemeClr val="dk1"/>
                </a:solidFill>
              </a:rPr>
              <a:t>advantage</a:t>
            </a:r>
            <a:r>
              <a:rPr lang="en" sz="2000">
                <a:solidFill>
                  <a:schemeClr val="dk1"/>
                </a:solidFill>
              </a:rPr>
              <a:t> of the special features </a:t>
            </a:r>
            <a:r>
              <a:rPr lang="en" sz="2000">
                <a:solidFill>
                  <a:schemeClr val="dk1"/>
                </a:solidFill>
              </a:rPr>
              <a:t>available</a:t>
            </a:r>
            <a:r>
              <a:rPr lang="en" sz="2000">
                <a:solidFill>
                  <a:schemeClr val="dk1"/>
                </a:solidFill>
              </a:rPr>
              <a:t>.</a:t>
            </a:r>
            <a:endParaRPr sz="2000">
              <a:solidFill>
                <a:schemeClr val="dk1"/>
              </a:solidFill>
            </a:endParaRPr>
          </a:p>
          <a:p>
            <a:pPr indent="0" lvl="0" marL="0" rtl="0" algn="l">
              <a:spcBef>
                <a:spcPts val="0"/>
              </a:spcBef>
              <a:spcAft>
                <a:spcPts val="0"/>
              </a:spcAft>
              <a:buClr>
                <a:schemeClr val="dk1"/>
              </a:buClr>
              <a:buSzPts val="1100"/>
              <a:buFont typeface="Arial"/>
              <a:buNone/>
            </a:pPr>
            <a:r>
              <a:t/>
            </a:r>
            <a:endParaRPr sz="2000">
              <a:solidFill>
                <a:schemeClr val="dk1"/>
              </a:solidFill>
            </a:endParaRPr>
          </a:p>
          <a:p>
            <a:pPr indent="0" lvl="0" marL="0" rtl="0" algn="l">
              <a:spcBef>
                <a:spcPts val="0"/>
              </a:spcBef>
              <a:spcAft>
                <a:spcPts val="0"/>
              </a:spcAft>
              <a:buClr>
                <a:schemeClr val="dk1"/>
              </a:buClr>
              <a:buSzPts val="1100"/>
              <a:buFont typeface="Arial"/>
              <a:buNone/>
            </a:pPr>
            <a:r>
              <a:rPr lang="en" sz="2000">
                <a:solidFill>
                  <a:schemeClr val="dk1"/>
                </a:solidFill>
              </a:rPr>
              <a:t>Ex. Instead of simply reading to the students, the teacher guides the students to take advantage of the interactive features of the text.</a:t>
            </a:r>
            <a:endParaRPr sz="2000">
              <a:solidFill>
                <a:schemeClr val="dk1"/>
              </a:solidFill>
            </a:endParaRPr>
          </a:p>
        </p:txBody>
      </p:sp>
      <p:sp>
        <p:nvSpPr>
          <p:cNvPr id="194" name="Google Shape;194;p30"/>
          <p:cNvSpPr txBox="1"/>
          <p:nvPr/>
        </p:nvSpPr>
        <p:spPr>
          <a:xfrm>
            <a:off x="1289000" y="2883675"/>
            <a:ext cx="1418100" cy="26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Augmentation</a:t>
            </a:r>
            <a:endParaRPr/>
          </a:p>
        </p:txBody>
      </p:sp>
      <p:pic>
        <p:nvPicPr>
          <p:cNvPr id="195" name="Google Shape;195;p30"/>
          <p:cNvPicPr preferRelativeResize="0"/>
          <p:nvPr/>
        </p:nvPicPr>
        <p:blipFill>
          <a:blip r:embed="rId3">
            <a:alphaModFix/>
          </a:blip>
          <a:stretch>
            <a:fillRect/>
          </a:stretch>
        </p:blipFill>
        <p:spPr>
          <a:xfrm>
            <a:off x="204500" y="384500"/>
            <a:ext cx="1938075" cy="30281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31"/>
          <p:cNvPicPr preferRelativeResize="0"/>
          <p:nvPr/>
        </p:nvPicPr>
        <p:blipFill rotWithShape="1">
          <a:blip r:embed="rId3">
            <a:alphaModFix/>
          </a:blip>
          <a:srcRect b="0" l="0" r="34188" t="0"/>
          <a:stretch/>
        </p:blipFill>
        <p:spPr>
          <a:xfrm>
            <a:off x="2898075" y="226475"/>
            <a:ext cx="3347851" cy="6553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Laura Sheneman, EdD &amp; MLS</a:t>
            </a:r>
            <a:endParaRPr/>
          </a:p>
        </p:txBody>
      </p:sp>
      <p:pic>
        <p:nvPicPr>
          <p:cNvPr id="65" name="Google Shape;65;p14"/>
          <p:cNvPicPr preferRelativeResize="0"/>
          <p:nvPr/>
        </p:nvPicPr>
        <p:blipFill rotWithShape="1">
          <a:blip r:embed="rId3">
            <a:alphaModFix/>
          </a:blip>
          <a:srcRect b="9342" l="0" r="0" t="10123"/>
          <a:stretch/>
        </p:blipFill>
        <p:spPr>
          <a:xfrm>
            <a:off x="3425938" y="1734687"/>
            <a:ext cx="2292125" cy="2846925"/>
          </a:xfrm>
          <a:prstGeom prst="rect">
            <a:avLst/>
          </a:prstGeom>
          <a:noFill/>
          <a:ln>
            <a:noFill/>
          </a:ln>
        </p:spPr>
      </p:pic>
      <p:pic>
        <p:nvPicPr>
          <p:cNvPr id="66" name="Google Shape;66;p14"/>
          <p:cNvPicPr preferRelativeResize="0"/>
          <p:nvPr/>
        </p:nvPicPr>
        <p:blipFill>
          <a:blip r:embed="rId4">
            <a:alphaModFix/>
          </a:blip>
          <a:stretch>
            <a:fillRect/>
          </a:stretch>
        </p:blipFill>
        <p:spPr>
          <a:xfrm>
            <a:off x="575725" y="1399224"/>
            <a:ext cx="1847849" cy="1847849"/>
          </a:xfrm>
          <a:prstGeom prst="rect">
            <a:avLst/>
          </a:prstGeom>
          <a:noFill/>
          <a:ln>
            <a:noFill/>
          </a:ln>
        </p:spPr>
      </p:pic>
      <p:pic>
        <p:nvPicPr>
          <p:cNvPr id="67" name="Google Shape;67;p14"/>
          <p:cNvPicPr preferRelativeResize="0"/>
          <p:nvPr/>
        </p:nvPicPr>
        <p:blipFill>
          <a:blip r:embed="rId5">
            <a:alphaModFix/>
          </a:blip>
          <a:stretch>
            <a:fillRect/>
          </a:stretch>
        </p:blipFill>
        <p:spPr>
          <a:xfrm>
            <a:off x="6777550" y="1356875"/>
            <a:ext cx="1847850" cy="1847850"/>
          </a:xfrm>
          <a:prstGeom prst="rect">
            <a:avLst/>
          </a:prstGeom>
          <a:noFill/>
          <a:ln>
            <a:noFill/>
          </a:ln>
        </p:spPr>
      </p:pic>
      <p:pic>
        <p:nvPicPr>
          <p:cNvPr id="68" name="Google Shape;68;p14"/>
          <p:cNvPicPr preferRelativeResize="0"/>
          <p:nvPr/>
        </p:nvPicPr>
        <p:blipFill>
          <a:blip r:embed="rId6">
            <a:alphaModFix/>
          </a:blip>
          <a:stretch>
            <a:fillRect/>
          </a:stretch>
        </p:blipFill>
        <p:spPr>
          <a:xfrm>
            <a:off x="3671626" y="4959400"/>
            <a:ext cx="1800749" cy="15811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32">
            <a:hlinkClick r:id="rId3"/>
          </p:cNvPr>
          <p:cNvPicPr preferRelativeResize="0"/>
          <p:nvPr/>
        </p:nvPicPr>
        <p:blipFill>
          <a:blip r:embed="rId4">
            <a:alphaModFix/>
          </a:blip>
          <a:stretch>
            <a:fillRect/>
          </a:stretch>
        </p:blipFill>
        <p:spPr>
          <a:xfrm>
            <a:off x="152400" y="495838"/>
            <a:ext cx="8839200" cy="586632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grpSp>
        <p:nvGrpSpPr>
          <p:cNvPr id="210" name="Google Shape;210;p33"/>
          <p:cNvGrpSpPr/>
          <p:nvPr/>
        </p:nvGrpSpPr>
        <p:grpSpPr>
          <a:xfrm>
            <a:off x="3497276" y="894776"/>
            <a:ext cx="4346349" cy="807429"/>
            <a:chOff x="3497276" y="671099"/>
            <a:chExt cx="4346349" cy="605587"/>
          </a:xfrm>
        </p:grpSpPr>
        <p:sp>
          <p:nvSpPr>
            <p:cNvPr id="211" name="Google Shape;211;p33"/>
            <p:cNvSpPr/>
            <p:nvPr/>
          </p:nvSpPr>
          <p:spPr>
            <a:xfrm>
              <a:off x="4096325" y="671099"/>
              <a:ext cx="3747300" cy="564000"/>
            </a:xfrm>
            <a:prstGeom prst="rect">
              <a:avLst/>
            </a:prstGeom>
            <a:solidFill>
              <a:srgbClr val="8ACCB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dk1"/>
                  </a:solidFill>
                </a:rPr>
                <a:t>Substitute an eBook for a printed book.</a:t>
              </a:r>
              <a:endParaRPr sz="2000"/>
            </a:p>
          </p:txBody>
        </p:sp>
        <p:sp>
          <p:nvSpPr>
            <p:cNvPr id="212" name="Google Shape;212;p33"/>
            <p:cNvSpPr/>
            <p:nvPr/>
          </p:nvSpPr>
          <p:spPr>
            <a:xfrm>
              <a:off x="3497276" y="712711"/>
              <a:ext cx="490174" cy="563974"/>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00"/>
                  </a:solidFill>
                  <a:latin typeface="Arial"/>
                </a:rPr>
                <a:t>S</a:t>
              </a:r>
            </a:p>
          </p:txBody>
        </p:sp>
      </p:grpSp>
      <p:grpSp>
        <p:nvGrpSpPr>
          <p:cNvPr id="213" name="Google Shape;213;p33"/>
          <p:cNvGrpSpPr/>
          <p:nvPr/>
        </p:nvGrpSpPr>
        <p:grpSpPr>
          <a:xfrm>
            <a:off x="1993124" y="2778226"/>
            <a:ext cx="5898251" cy="2796976"/>
            <a:chOff x="1993126" y="2778251"/>
            <a:chExt cx="5898251" cy="2632200"/>
          </a:xfrm>
        </p:grpSpPr>
        <p:sp>
          <p:nvSpPr>
            <p:cNvPr id="214" name="Google Shape;214;p33"/>
            <p:cNvSpPr/>
            <p:nvPr/>
          </p:nvSpPr>
          <p:spPr>
            <a:xfrm>
              <a:off x="2713977" y="2778251"/>
              <a:ext cx="5177400" cy="2632200"/>
            </a:xfrm>
            <a:prstGeom prst="rect">
              <a:avLst/>
            </a:prstGeom>
            <a:solidFill>
              <a:srgbClr val="F2EB5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rPr>
                <a:t>Modification - the task is </a:t>
              </a:r>
              <a:r>
                <a:rPr lang="en" sz="2000">
                  <a:solidFill>
                    <a:schemeClr val="dk1"/>
                  </a:solidFill>
                </a:rPr>
                <a:t>significantly</a:t>
              </a:r>
              <a:r>
                <a:rPr lang="en" sz="2000">
                  <a:solidFill>
                    <a:schemeClr val="dk1"/>
                  </a:solidFill>
                </a:rPr>
                <a:t> redesigned by the introduction of technology. </a:t>
              </a:r>
              <a:endParaRPr sz="2000">
                <a:solidFill>
                  <a:schemeClr val="dk1"/>
                </a:solidFill>
              </a:endParaRPr>
            </a:p>
            <a:p>
              <a:pPr indent="0" lvl="0" marL="0" rtl="0" algn="l">
                <a:spcBef>
                  <a:spcPts val="0"/>
                </a:spcBef>
                <a:spcAft>
                  <a:spcPts val="0"/>
                </a:spcAft>
                <a:buClr>
                  <a:schemeClr val="dk1"/>
                </a:buClr>
                <a:buSzPts val="1100"/>
                <a:buFont typeface="Arial"/>
                <a:buNone/>
              </a:pPr>
              <a:r>
                <a:t/>
              </a:r>
              <a:endParaRPr sz="2000">
                <a:solidFill>
                  <a:schemeClr val="dk1"/>
                </a:solidFill>
              </a:endParaRPr>
            </a:p>
            <a:p>
              <a:pPr indent="0" lvl="0" marL="0" rtl="0" algn="l">
                <a:spcBef>
                  <a:spcPts val="0"/>
                </a:spcBef>
                <a:spcAft>
                  <a:spcPts val="0"/>
                </a:spcAft>
                <a:buClr>
                  <a:schemeClr val="dk1"/>
                </a:buClr>
                <a:buSzPts val="1100"/>
                <a:buFont typeface="Arial"/>
                <a:buNone/>
              </a:pPr>
              <a:r>
                <a:rPr lang="en" sz="2000">
                  <a:solidFill>
                    <a:schemeClr val="dk1"/>
                  </a:solidFill>
                </a:rPr>
                <a:t>Ex. </a:t>
              </a:r>
              <a:r>
                <a:rPr lang="en" sz="2000">
                  <a:solidFill>
                    <a:schemeClr val="dk1"/>
                  </a:solidFill>
                </a:rPr>
                <a:t>The teacher does not simply use the eBook as a story. But instead he is able to tailor student’s learning to their interests and needs.</a:t>
              </a:r>
              <a:endParaRPr/>
            </a:p>
          </p:txBody>
        </p:sp>
        <p:sp>
          <p:nvSpPr>
            <p:cNvPr id="215" name="Google Shape;215;p33"/>
            <p:cNvSpPr/>
            <p:nvPr/>
          </p:nvSpPr>
          <p:spPr>
            <a:xfrm>
              <a:off x="1993126" y="3792187"/>
              <a:ext cx="587349" cy="72756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00"/>
                  </a:solidFill>
                  <a:latin typeface="Arial"/>
                </a:rPr>
                <a:t>M</a:t>
              </a:r>
            </a:p>
          </p:txBody>
        </p:sp>
      </p:grpSp>
      <p:sp>
        <p:nvSpPr>
          <p:cNvPr id="216" name="Google Shape;216;p33"/>
          <p:cNvSpPr/>
          <p:nvPr/>
        </p:nvSpPr>
        <p:spPr>
          <a:xfrm>
            <a:off x="8159750" y="84675"/>
            <a:ext cx="666900" cy="2624700"/>
          </a:xfrm>
          <a:prstGeom prst="up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ENHANCEMENT</a:t>
            </a:r>
            <a:endParaRPr/>
          </a:p>
        </p:txBody>
      </p:sp>
      <p:sp>
        <p:nvSpPr>
          <p:cNvPr id="217" name="Google Shape;217;p33"/>
          <p:cNvSpPr/>
          <p:nvPr/>
        </p:nvSpPr>
        <p:spPr>
          <a:xfrm>
            <a:off x="8159750" y="2859100"/>
            <a:ext cx="666900" cy="3052200"/>
          </a:xfrm>
          <a:prstGeom prst="up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TRANSFORMATION</a:t>
            </a:r>
            <a:endParaRPr/>
          </a:p>
        </p:txBody>
      </p:sp>
      <p:grpSp>
        <p:nvGrpSpPr>
          <p:cNvPr id="218" name="Google Shape;218;p33"/>
          <p:cNvGrpSpPr/>
          <p:nvPr/>
        </p:nvGrpSpPr>
        <p:grpSpPr>
          <a:xfrm>
            <a:off x="2707101" y="1876022"/>
            <a:ext cx="5184349" cy="727560"/>
            <a:chOff x="2707101" y="1407051"/>
            <a:chExt cx="5184349" cy="545683"/>
          </a:xfrm>
        </p:grpSpPr>
        <p:sp>
          <p:nvSpPr>
            <p:cNvPr id="219" name="Google Shape;219;p33"/>
            <p:cNvSpPr/>
            <p:nvPr/>
          </p:nvSpPr>
          <p:spPr>
            <a:xfrm>
              <a:off x="3413350" y="1519822"/>
              <a:ext cx="4478100" cy="432900"/>
            </a:xfrm>
            <a:prstGeom prst="rect">
              <a:avLst/>
            </a:prstGeom>
            <a:solidFill>
              <a:srgbClr val="91B3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rPr>
                <a:t>Augmentation -</a:t>
              </a:r>
              <a:r>
                <a:rPr lang="en">
                  <a:solidFill>
                    <a:schemeClr val="dk1"/>
                  </a:solidFill>
                </a:rPr>
                <a:t> </a:t>
              </a:r>
              <a:r>
                <a:rPr lang="en" sz="2000">
                  <a:solidFill>
                    <a:schemeClr val="dk1"/>
                  </a:solidFill>
                </a:rPr>
                <a:t>take advantage of the special features.</a:t>
              </a:r>
              <a:endParaRPr/>
            </a:p>
          </p:txBody>
        </p:sp>
        <p:sp>
          <p:nvSpPr>
            <p:cNvPr id="220" name="Google Shape;220;p33"/>
            <p:cNvSpPr/>
            <p:nvPr/>
          </p:nvSpPr>
          <p:spPr>
            <a:xfrm>
              <a:off x="2707101" y="1407051"/>
              <a:ext cx="576170" cy="545683"/>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00"/>
                  </a:solidFill>
                  <a:latin typeface="Arial"/>
                </a:rPr>
                <a:t>A</a:t>
              </a:r>
            </a:p>
          </p:txBody>
        </p:sp>
      </p:grpSp>
      <p:sp>
        <p:nvSpPr>
          <p:cNvPr id="221" name="Google Shape;221;p33"/>
          <p:cNvSpPr txBox="1"/>
          <p:nvPr/>
        </p:nvSpPr>
        <p:spPr>
          <a:xfrm>
            <a:off x="698500" y="4253500"/>
            <a:ext cx="1164000" cy="26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Modification</a:t>
            </a:r>
            <a:endParaRPr/>
          </a:p>
        </p:txBody>
      </p:sp>
      <p:pic>
        <p:nvPicPr>
          <p:cNvPr id="222" name="Google Shape;222;p33"/>
          <p:cNvPicPr preferRelativeResize="0"/>
          <p:nvPr/>
        </p:nvPicPr>
        <p:blipFill>
          <a:blip r:embed="rId3">
            <a:alphaModFix/>
          </a:blip>
          <a:stretch>
            <a:fillRect/>
          </a:stretch>
        </p:blipFill>
        <p:spPr>
          <a:xfrm>
            <a:off x="204500" y="384500"/>
            <a:ext cx="1938075" cy="30281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34"/>
          <p:cNvPicPr preferRelativeResize="0"/>
          <p:nvPr/>
        </p:nvPicPr>
        <p:blipFill rotWithShape="1">
          <a:blip r:embed="rId3">
            <a:alphaModFix/>
          </a:blip>
          <a:srcRect b="0" l="0" r="16296" t="0"/>
          <a:stretch/>
        </p:blipFill>
        <p:spPr>
          <a:xfrm>
            <a:off x="2442988" y="152400"/>
            <a:ext cx="4258026" cy="6553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5"/>
          <p:cNvSpPr/>
          <p:nvPr/>
        </p:nvSpPr>
        <p:spPr>
          <a:xfrm>
            <a:off x="2713975" y="2854448"/>
            <a:ext cx="5177400" cy="638100"/>
          </a:xfrm>
          <a:prstGeom prst="rect">
            <a:avLst/>
          </a:prstGeom>
          <a:solidFill>
            <a:srgbClr val="F2EB5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rPr>
              <a:t>Modification - the task is modified.</a:t>
            </a:r>
            <a:endParaRPr/>
          </a:p>
        </p:txBody>
      </p:sp>
      <p:sp>
        <p:nvSpPr>
          <p:cNvPr id="233" name="Google Shape;233;p35"/>
          <p:cNvSpPr/>
          <p:nvPr/>
        </p:nvSpPr>
        <p:spPr>
          <a:xfrm>
            <a:off x="2014276" y="2809724"/>
            <a:ext cx="587349" cy="72756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00"/>
                </a:solidFill>
                <a:latin typeface="Arial"/>
              </a:rPr>
              <a:t>M</a:t>
            </a:r>
          </a:p>
        </p:txBody>
      </p:sp>
      <p:grpSp>
        <p:nvGrpSpPr>
          <p:cNvPr id="234" name="Google Shape;234;p35"/>
          <p:cNvGrpSpPr/>
          <p:nvPr/>
        </p:nvGrpSpPr>
        <p:grpSpPr>
          <a:xfrm>
            <a:off x="1303126" y="3762477"/>
            <a:ext cx="6588249" cy="1252369"/>
            <a:chOff x="1303126" y="3679200"/>
            <a:chExt cx="6588249" cy="939300"/>
          </a:xfrm>
        </p:grpSpPr>
        <p:sp>
          <p:nvSpPr>
            <p:cNvPr id="235" name="Google Shape;235;p35"/>
            <p:cNvSpPr/>
            <p:nvPr/>
          </p:nvSpPr>
          <p:spPr>
            <a:xfrm>
              <a:off x="1951975" y="3679200"/>
              <a:ext cx="5939400" cy="939300"/>
            </a:xfrm>
            <a:prstGeom prst="rect">
              <a:avLst/>
            </a:prstGeom>
            <a:solidFill>
              <a:srgbClr val="FA9D6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rPr>
                <a:t>The teacher posts a link to the eBook and asks the students to add to the class book being created in the BookCreator app.</a:t>
              </a:r>
              <a:endParaRPr sz="2000">
                <a:solidFill>
                  <a:schemeClr val="dk1"/>
                </a:solidFill>
              </a:endParaRPr>
            </a:p>
          </p:txBody>
        </p:sp>
        <p:sp>
          <p:nvSpPr>
            <p:cNvPr id="236" name="Google Shape;236;p35"/>
            <p:cNvSpPr/>
            <p:nvPr/>
          </p:nvSpPr>
          <p:spPr>
            <a:xfrm>
              <a:off x="1303126" y="3915186"/>
              <a:ext cx="542632" cy="545683"/>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00"/>
                  </a:solidFill>
                  <a:latin typeface="Arial"/>
                </a:rPr>
                <a:t>R</a:t>
              </a:r>
            </a:p>
          </p:txBody>
        </p:sp>
      </p:grpSp>
      <p:sp>
        <p:nvSpPr>
          <p:cNvPr id="237" name="Google Shape;237;p35"/>
          <p:cNvSpPr/>
          <p:nvPr/>
        </p:nvSpPr>
        <p:spPr>
          <a:xfrm>
            <a:off x="8159750" y="25400"/>
            <a:ext cx="666900" cy="2624700"/>
          </a:xfrm>
          <a:prstGeom prst="up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ENHANCEMENT</a:t>
            </a:r>
            <a:endParaRPr/>
          </a:p>
        </p:txBody>
      </p:sp>
      <p:sp>
        <p:nvSpPr>
          <p:cNvPr id="238" name="Google Shape;238;p35"/>
          <p:cNvSpPr/>
          <p:nvPr/>
        </p:nvSpPr>
        <p:spPr>
          <a:xfrm>
            <a:off x="8159750" y="3225800"/>
            <a:ext cx="666900" cy="3052200"/>
          </a:xfrm>
          <a:prstGeom prst="up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TRANSFORMATION</a:t>
            </a:r>
            <a:endParaRPr/>
          </a:p>
        </p:txBody>
      </p:sp>
      <p:grpSp>
        <p:nvGrpSpPr>
          <p:cNvPr id="239" name="Google Shape;239;p35"/>
          <p:cNvGrpSpPr/>
          <p:nvPr/>
        </p:nvGrpSpPr>
        <p:grpSpPr>
          <a:xfrm>
            <a:off x="1303126" y="3762475"/>
            <a:ext cx="6588249" cy="2057549"/>
            <a:chOff x="1303126" y="3679198"/>
            <a:chExt cx="6588249" cy="1543200"/>
          </a:xfrm>
        </p:grpSpPr>
        <p:sp>
          <p:nvSpPr>
            <p:cNvPr id="240" name="Google Shape;240;p35"/>
            <p:cNvSpPr/>
            <p:nvPr/>
          </p:nvSpPr>
          <p:spPr>
            <a:xfrm>
              <a:off x="1951975" y="3679198"/>
              <a:ext cx="5939400" cy="1543200"/>
            </a:xfrm>
            <a:prstGeom prst="rect">
              <a:avLst/>
            </a:prstGeom>
            <a:solidFill>
              <a:srgbClr val="FA9D6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rPr>
                <a:t>Redefinition - New tasks are possible that were never possible before.</a:t>
              </a:r>
              <a:endParaRPr sz="2000">
                <a:solidFill>
                  <a:schemeClr val="dk1"/>
                </a:solidFill>
              </a:endParaRPr>
            </a:p>
            <a:p>
              <a:pPr indent="0" lvl="0" marL="0" rtl="0" algn="l">
                <a:spcBef>
                  <a:spcPts val="0"/>
                </a:spcBef>
                <a:spcAft>
                  <a:spcPts val="0"/>
                </a:spcAft>
                <a:buClr>
                  <a:schemeClr val="dk1"/>
                </a:buClr>
                <a:buSzPts val="1100"/>
                <a:buFont typeface="Arial"/>
                <a:buNone/>
              </a:pPr>
              <a:r>
                <a:t/>
              </a:r>
              <a:endParaRPr sz="2000">
                <a:solidFill>
                  <a:schemeClr val="dk1"/>
                </a:solidFill>
              </a:endParaRPr>
            </a:p>
            <a:p>
              <a:pPr indent="0" lvl="0" marL="0" rtl="0" algn="l">
                <a:spcBef>
                  <a:spcPts val="0"/>
                </a:spcBef>
                <a:spcAft>
                  <a:spcPts val="0"/>
                </a:spcAft>
                <a:buClr>
                  <a:schemeClr val="dk1"/>
                </a:buClr>
                <a:buSzPts val="1100"/>
                <a:buFont typeface="Arial"/>
                <a:buNone/>
              </a:pPr>
              <a:r>
                <a:rPr lang="en" sz="2000">
                  <a:solidFill>
                    <a:schemeClr val="dk1"/>
                  </a:solidFill>
                </a:rPr>
                <a:t>Ex. The teacher can use Lightbox for distance education or flipped learning opportunities.</a:t>
              </a:r>
              <a:endParaRPr sz="2000">
                <a:solidFill>
                  <a:schemeClr val="dk1"/>
                </a:solidFill>
              </a:endParaRPr>
            </a:p>
          </p:txBody>
        </p:sp>
        <p:sp>
          <p:nvSpPr>
            <p:cNvPr id="241" name="Google Shape;241;p35"/>
            <p:cNvSpPr/>
            <p:nvPr/>
          </p:nvSpPr>
          <p:spPr>
            <a:xfrm>
              <a:off x="1303126" y="3915186"/>
              <a:ext cx="542632" cy="545683"/>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00"/>
                  </a:solidFill>
                  <a:latin typeface="Arial"/>
                </a:rPr>
                <a:t>R</a:t>
              </a:r>
            </a:p>
          </p:txBody>
        </p:sp>
      </p:grpSp>
      <p:grpSp>
        <p:nvGrpSpPr>
          <p:cNvPr id="242" name="Google Shape;242;p35"/>
          <p:cNvGrpSpPr/>
          <p:nvPr/>
        </p:nvGrpSpPr>
        <p:grpSpPr>
          <a:xfrm>
            <a:off x="3497276" y="742376"/>
            <a:ext cx="4346349" cy="807429"/>
            <a:chOff x="3497276" y="671099"/>
            <a:chExt cx="4346349" cy="605587"/>
          </a:xfrm>
        </p:grpSpPr>
        <p:sp>
          <p:nvSpPr>
            <p:cNvPr id="243" name="Google Shape;243;p35"/>
            <p:cNvSpPr/>
            <p:nvPr/>
          </p:nvSpPr>
          <p:spPr>
            <a:xfrm>
              <a:off x="4096325" y="671099"/>
              <a:ext cx="3747300" cy="564000"/>
            </a:xfrm>
            <a:prstGeom prst="rect">
              <a:avLst/>
            </a:prstGeom>
            <a:solidFill>
              <a:srgbClr val="8ACCB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dk1"/>
                  </a:solidFill>
                </a:rPr>
                <a:t>Substitute an eBook for a printed book.</a:t>
              </a:r>
              <a:endParaRPr sz="2000"/>
            </a:p>
          </p:txBody>
        </p:sp>
        <p:sp>
          <p:nvSpPr>
            <p:cNvPr id="244" name="Google Shape;244;p35"/>
            <p:cNvSpPr/>
            <p:nvPr/>
          </p:nvSpPr>
          <p:spPr>
            <a:xfrm>
              <a:off x="3497276" y="712711"/>
              <a:ext cx="490174" cy="563974"/>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00"/>
                  </a:solidFill>
                  <a:latin typeface="Arial"/>
                </a:rPr>
                <a:t>S</a:t>
              </a:r>
            </a:p>
          </p:txBody>
        </p:sp>
      </p:grpSp>
      <p:grpSp>
        <p:nvGrpSpPr>
          <p:cNvPr id="245" name="Google Shape;245;p35"/>
          <p:cNvGrpSpPr/>
          <p:nvPr/>
        </p:nvGrpSpPr>
        <p:grpSpPr>
          <a:xfrm>
            <a:off x="2707101" y="1723622"/>
            <a:ext cx="5184349" cy="727560"/>
            <a:chOff x="2707101" y="1407051"/>
            <a:chExt cx="5184349" cy="545683"/>
          </a:xfrm>
        </p:grpSpPr>
        <p:sp>
          <p:nvSpPr>
            <p:cNvPr id="246" name="Google Shape;246;p35"/>
            <p:cNvSpPr/>
            <p:nvPr/>
          </p:nvSpPr>
          <p:spPr>
            <a:xfrm>
              <a:off x="3413350" y="1519822"/>
              <a:ext cx="4478100" cy="432900"/>
            </a:xfrm>
            <a:prstGeom prst="rect">
              <a:avLst/>
            </a:prstGeom>
            <a:solidFill>
              <a:srgbClr val="91B3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rPr>
                <a:t>Augmentation -</a:t>
              </a:r>
              <a:r>
                <a:rPr lang="en">
                  <a:solidFill>
                    <a:schemeClr val="dk1"/>
                  </a:solidFill>
                </a:rPr>
                <a:t> </a:t>
              </a:r>
              <a:r>
                <a:rPr lang="en" sz="2000">
                  <a:solidFill>
                    <a:schemeClr val="dk1"/>
                  </a:solidFill>
                </a:rPr>
                <a:t>take advantage of the special features.</a:t>
              </a:r>
              <a:endParaRPr/>
            </a:p>
          </p:txBody>
        </p:sp>
        <p:sp>
          <p:nvSpPr>
            <p:cNvPr id="247" name="Google Shape;247;p35"/>
            <p:cNvSpPr/>
            <p:nvPr/>
          </p:nvSpPr>
          <p:spPr>
            <a:xfrm>
              <a:off x="2707101" y="1407051"/>
              <a:ext cx="576170" cy="545683"/>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00"/>
                  </a:solidFill>
                  <a:latin typeface="Arial"/>
                </a:rPr>
                <a:t>A</a:t>
              </a:r>
            </a:p>
          </p:txBody>
        </p:sp>
      </p:grpSp>
      <p:pic>
        <p:nvPicPr>
          <p:cNvPr id="248" name="Google Shape;248;p35"/>
          <p:cNvPicPr preferRelativeResize="0"/>
          <p:nvPr/>
        </p:nvPicPr>
        <p:blipFill>
          <a:blip r:embed="rId3">
            <a:alphaModFix/>
          </a:blip>
          <a:stretch>
            <a:fillRect/>
          </a:stretch>
        </p:blipFill>
        <p:spPr>
          <a:xfrm>
            <a:off x="204500" y="384500"/>
            <a:ext cx="1938075" cy="30281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36"/>
          <p:cNvPicPr preferRelativeResize="0"/>
          <p:nvPr/>
        </p:nvPicPr>
        <p:blipFill rotWithShape="1">
          <a:blip r:embed="rId3">
            <a:alphaModFix/>
          </a:blip>
          <a:srcRect b="20979" l="0" r="0" t="0"/>
          <a:stretch/>
        </p:blipFill>
        <p:spPr>
          <a:xfrm>
            <a:off x="152400" y="1117900"/>
            <a:ext cx="8839200" cy="3652375"/>
          </a:xfrm>
          <a:prstGeom prst="rect">
            <a:avLst/>
          </a:prstGeom>
          <a:noFill/>
          <a:ln>
            <a:noFill/>
          </a:ln>
        </p:spPr>
      </p:pic>
      <p:pic>
        <p:nvPicPr>
          <p:cNvPr id="254" name="Google Shape;254;p36"/>
          <p:cNvPicPr preferRelativeResize="0"/>
          <p:nvPr/>
        </p:nvPicPr>
        <p:blipFill>
          <a:blip r:embed="rId4">
            <a:alphaModFix/>
          </a:blip>
          <a:stretch>
            <a:fillRect/>
          </a:stretch>
        </p:blipFill>
        <p:spPr>
          <a:xfrm>
            <a:off x="152401" y="1857837"/>
            <a:ext cx="3201725" cy="31423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37"/>
          <p:cNvPicPr preferRelativeResize="0"/>
          <p:nvPr/>
        </p:nvPicPr>
        <p:blipFill>
          <a:blip r:embed="rId3">
            <a:alphaModFix/>
          </a:blip>
          <a:stretch>
            <a:fillRect/>
          </a:stretch>
        </p:blipFill>
        <p:spPr>
          <a:xfrm>
            <a:off x="2028475" y="215900"/>
            <a:ext cx="5087060" cy="6553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8"/>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Curriculum Standards</a:t>
            </a:r>
            <a:endParaRPr/>
          </a:p>
        </p:txBody>
      </p:sp>
      <p:pic>
        <p:nvPicPr>
          <p:cNvPr id="265" name="Google Shape;265;p38"/>
          <p:cNvPicPr preferRelativeResize="0"/>
          <p:nvPr/>
        </p:nvPicPr>
        <p:blipFill>
          <a:blip r:embed="rId3">
            <a:alphaModFix/>
          </a:blip>
          <a:stretch>
            <a:fillRect/>
          </a:stretch>
        </p:blipFill>
        <p:spPr>
          <a:xfrm>
            <a:off x="4745575" y="3429004"/>
            <a:ext cx="4249618" cy="3282947"/>
          </a:xfrm>
          <a:prstGeom prst="rect">
            <a:avLst/>
          </a:prstGeom>
          <a:noFill/>
          <a:ln>
            <a:noFill/>
          </a:ln>
        </p:spPr>
      </p:pic>
      <p:sp>
        <p:nvSpPr>
          <p:cNvPr id="266" name="Google Shape;266;p38"/>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412750" lvl="0" marL="457200" rtl="0" algn="l">
              <a:spcBef>
                <a:spcPts val="0"/>
              </a:spcBef>
              <a:spcAft>
                <a:spcPts val="0"/>
              </a:spcAft>
              <a:buSzPts val="2900"/>
              <a:buChar char="●"/>
            </a:pPr>
            <a:r>
              <a:rPr lang="en" sz="2900"/>
              <a:t>National Generation Science Standards (NGSS)</a:t>
            </a:r>
            <a:endParaRPr sz="2900"/>
          </a:p>
          <a:p>
            <a:pPr indent="-412750" lvl="0" marL="457200" rtl="0" algn="l">
              <a:spcBef>
                <a:spcPts val="0"/>
              </a:spcBef>
              <a:spcAft>
                <a:spcPts val="0"/>
              </a:spcAft>
              <a:buSzPts val="2900"/>
              <a:buChar char="●"/>
            </a:pPr>
            <a:r>
              <a:rPr lang="en" sz="2900"/>
              <a:t>National Council for the Social Studies (NCSS)</a:t>
            </a:r>
            <a:endParaRPr sz="2900"/>
          </a:p>
          <a:p>
            <a:pPr indent="-412750" lvl="0" marL="457200" rtl="0" algn="l">
              <a:spcBef>
                <a:spcPts val="0"/>
              </a:spcBef>
              <a:spcAft>
                <a:spcPts val="0"/>
              </a:spcAft>
              <a:buSzPts val="2900"/>
              <a:buChar char="●"/>
            </a:pPr>
            <a:r>
              <a:rPr lang="en" sz="2900"/>
              <a:t>Common Core State Standards (CCSS)</a:t>
            </a:r>
            <a:endParaRPr sz="2900"/>
          </a:p>
          <a:p>
            <a:pPr indent="-412750" lvl="0" marL="457200" rtl="0" algn="l">
              <a:spcBef>
                <a:spcPts val="0"/>
              </a:spcBef>
              <a:spcAft>
                <a:spcPts val="0"/>
              </a:spcAft>
              <a:buSzPts val="2900"/>
              <a:buChar char="●"/>
            </a:pPr>
            <a:r>
              <a:rPr lang="en" sz="2900"/>
              <a:t>Other State Standards</a:t>
            </a:r>
            <a:endParaRPr sz="29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9"/>
          <p:cNvSpPr txBox="1"/>
          <p:nvPr>
            <p:ph type="title"/>
          </p:nvPr>
        </p:nvSpPr>
        <p:spPr>
          <a:xfrm>
            <a:off x="311700" y="162092"/>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Grades K-2</a:t>
            </a:r>
            <a:endParaRPr/>
          </a:p>
        </p:txBody>
      </p:sp>
      <p:sp>
        <p:nvSpPr>
          <p:cNvPr id="272" name="Google Shape;272;p39"/>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73" name="Google Shape;273;p39"/>
          <p:cNvPicPr preferRelativeResize="0"/>
          <p:nvPr/>
        </p:nvPicPr>
        <p:blipFill rotWithShape="1">
          <a:blip r:embed="rId3">
            <a:alphaModFix/>
          </a:blip>
          <a:srcRect b="4000" l="0" r="0" t="7291"/>
          <a:stretch/>
        </p:blipFill>
        <p:spPr>
          <a:xfrm>
            <a:off x="0" y="1221325"/>
            <a:ext cx="9144000" cy="5408075"/>
          </a:xfrm>
          <a:prstGeom prst="rect">
            <a:avLst/>
          </a:prstGeom>
          <a:noFill/>
          <a:ln>
            <a:noFill/>
          </a:ln>
        </p:spPr>
      </p:pic>
      <p:pic>
        <p:nvPicPr>
          <p:cNvPr id="274" name="Google Shape;274;p39"/>
          <p:cNvPicPr preferRelativeResize="0"/>
          <p:nvPr/>
        </p:nvPicPr>
        <p:blipFill>
          <a:blip r:embed="rId4">
            <a:alphaModFix/>
          </a:blip>
          <a:stretch>
            <a:fillRect/>
          </a:stretch>
        </p:blipFill>
        <p:spPr>
          <a:xfrm>
            <a:off x="6894225" y="392438"/>
            <a:ext cx="1938075" cy="30281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40"/>
          <p:cNvPicPr preferRelativeResize="0"/>
          <p:nvPr/>
        </p:nvPicPr>
        <p:blipFill>
          <a:blip r:embed="rId3">
            <a:alphaModFix/>
          </a:blip>
          <a:stretch>
            <a:fillRect/>
          </a:stretch>
        </p:blipFill>
        <p:spPr>
          <a:xfrm>
            <a:off x="80875" y="885825"/>
            <a:ext cx="8917026" cy="5831325"/>
          </a:xfrm>
          <a:prstGeom prst="rect">
            <a:avLst/>
          </a:prstGeom>
          <a:noFill/>
          <a:ln>
            <a:noFill/>
          </a:ln>
        </p:spPr>
      </p:pic>
      <p:sp>
        <p:nvSpPr>
          <p:cNvPr id="280" name="Google Shape;280;p40"/>
          <p:cNvSpPr txBox="1"/>
          <p:nvPr>
            <p:ph type="title"/>
          </p:nvPr>
        </p:nvSpPr>
        <p:spPr>
          <a:xfrm>
            <a:off x="311700" y="162100"/>
            <a:ext cx="50301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Grades 6-8</a:t>
            </a:r>
            <a:endParaRPr/>
          </a:p>
        </p:txBody>
      </p:sp>
      <p:pic>
        <p:nvPicPr>
          <p:cNvPr id="281" name="Google Shape;281;p40"/>
          <p:cNvPicPr preferRelativeResize="0"/>
          <p:nvPr/>
        </p:nvPicPr>
        <p:blipFill>
          <a:blip r:embed="rId4">
            <a:alphaModFix/>
          </a:blip>
          <a:stretch>
            <a:fillRect/>
          </a:stretch>
        </p:blipFill>
        <p:spPr>
          <a:xfrm>
            <a:off x="6894225" y="392438"/>
            <a:ext cx="1938075" cy="30281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41"/>
          <p:cNvPicPr preferRelativeResize="0"/>
          <p:nvPr/>
        </p:nvPicPr>
        <p:blipFill rotWithShape="1">
          <a:blip r:embed="rId3">
            <a:alphaModFix/>
          </a:blip>
          <a:srcRect b="5029" l="8452" r="8684" t="11288"/>
          <a:stretch/>
        </p:blipFill>
        <p:spPr>
          <a:xfrm>
            <a:off x="205725" y="885625"/>
            <a:ext cx="8758350" cy="5819975"/>
          </a:xfrm>
          <a:prstGeom prst="rect">
            <a:avLst/>
          </a:prstGeom>
          <a:noFill/>
          <a:ln>
            <a:noFill/>
          </a:ln>
        </p:spPr>
      </p:pic>
      <p:sp>
        <p:nvSpPr>
          <p:cNvPr id="287" name="Google Shape;287;p41"/>
          <p:cNvSpPr txBox="1"/>
          <p:nvPr>
            <p:ph type="title"/>
          </p:nvPr>
        </p:nvSpPr>
        <p:spPr>
          <a:xfrm>
            <a:off x="311700" y="162092"/>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Grades 9-12</a:t>
            </a:r>
            <a:endParaRPr/>
          </a:p>
        </p:txBody>
      </p:sp>
      <p:pic>
        <p:nvPicPr>
          <p:cNvPr id="288" name="Google Shape;288;p41"/>
          <p:cNvPicPr preferRelativeResize="0"/>
          <p:nvPr/>
        </p:nvPicPr>
        <p:blipFill>
          <a:blip r:embed="rId4">
            <a:alphaModFix/>
          </a:blip>
          <a:stretch>
            <a:fillRect/>
          </a:stretch>
        </p:blipFill>
        <p:spPr>
          <a:xfrm>
            <a:off x="6894225" y="392438"/>
            <a:ext cx="1938075" cy="30281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pic>
        <p:nvPicPr>
          <p:cNvPr id="73" name="Google Shape;73;p15"/>
          <p:cNvPicPr preferRelativeResize="0"/>
          <p:nvPr/>
        </p:nvPicPr>
        <p:blipFill>
          <a:blip r:embed="rId3">
            <a:alphaModFix/>
          </a:blip>
          <a:stretch>
            <a:fillRect/>
          </a:stretch>
        </p:blipFill>
        <p:spPr>
          <a:xfrm>
            <a:off x="6922700" y="152799"/>
            <a:ext cx="2053155" cy="1750399"/>
          </a:xfrm>
          <a:prstGeom prst="rect">
            <a:avLst/>
          </a:prstGeom>
          <a:noFill/>
          <a:ln>
            <a:noFill/>
          </a:ln>
        </p:spPr>
      </p:pic>
      <p:pic>
        <p:nvPicPr>
          <p:cNvPr id="74" name="Google Shape;74;p15"/>
          <p:cNvPicPr preferRelativeResize="0"/>
          <p:nvPr/>
        </p:nvPicPr>
        <p:blipFill>
          <a:blip r:embed="rId4">
            <a:alphaModFix/>
          </a:blip>
          <a:stretch>
            <a:fillRect/>
          </a:stretch>
        </p:blipFill>
        <p:spPr>
          <a:xfrm>
            <a:off x="7537975" y="4662842"/>
            <a:ext cx="1264700" cy="1897049"/>
          </a:xfrm>
          <a:prstGeom prst="rect">
            <a:avLst/>
          </a:prstGeom>
          <a:noFill/>
          <a:ln>
            <a:noFill/>
          </a:ln>
        </p:spPr>
      </p:pic>
      <p:pic>
        <p:nvPicPr>
          <p:cNvPr id="75" name="Google Shape;75;p15"/>
          <p:cNvPicPr preferRelativeResize="0"/>
          <p:nvPr/>
        </p:nvPicPr>
        <p:blipFill>
          <a:blip r:embed="rId5">
            <a:alphaModFix/>
          </a:blip>
          <a:stretch>
            <a:fillRect/>
          </a:stretch>
        </p:blipFill>
        <p:spPr>
          <a:xfrm>
            <a:off x="6701638" y="2334500"/>
            <a:ext cx="2495260" cy="1897050"/>
          </a:xfrm>
          <a:prstGeom prst="rect">
            <a:avLst/>
          </a:prstGeom>
          <a:noFill/>
          <a:ln>
            <a:noFill/>
          </a:ln>
        </p:spPr>
      </p:pic>
      <p:sp>
        <p:nvSpPr>
          <p:cNvPr id="76" name="Google Shape;76;p15"/>
          <p:cNvSpPr txBox="1"/>
          <p:nvPr/>
        </p:nvSpPr>
        <p:spPr>
          <a:xfrm>
            <a:off x="1044800" y="1572075"/>
            <a:ext cx="6106500" cy="97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t>Your Life </a:t>
            </a:r>
            <a:br>
              <a:rPr lang="en" sz="6000"/>
            </a:br>
            <a:r>
              <a:rPr lang="en" sz="6000"/>
              <a:t>as an</a:t>
            </a:r>
            <a:endParaRPr sz="6000"/>
          </a:p>
          <a:p>
            <a:pPr indent="0" lvl="0" marL="0" rtl="0" algn="ctr">
              <a:spcBef>
                <a:spcPts val="0"/>
              </a:spcBef>
              <a:spcAft>
                <a:spcPts val="0"/>
              </a:spcAft>
              <a:buNone/>
            </a:pPr>
            <a:r>
              <a:rPr lang="en" sz="6000"/>
              <a:t>Educator</a:t>
            </a:r>
            <a:endParaRPr sz="60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grpSp>
        <p:nvGrpSpPr>
          <p:cNvPr id="293" name="Google Shape;293;p42"/>
          <p:cNvGrpSpPr/>
          <p:nvPr/>
        </p:nvGrpSpPr>
        <p:grpSpPr>
          <a:xfrm>
            <a:off x="2740718" y="1055649"/>
            <a:ext cx="5150265" cy="1252369"/>
            <a:chOff x="3497276" y="448850"/>
            <a:chExt cx="4394049" cy="939300"/>
          </a:xfrm>
        </p:grpSpPr>
        <p:sp>
          <p:nvSpPr>
            <p:cNvPr id="294" name="Google Shape;294;p42"/>
            <p:cNvSpPr/>
            <p:nvPr/>
          </p:nvSpPr>
          <p:spPr>
            <a:xfrm>
              <a:off x="4144025" y="448850"/>
              <a:ext cx="3747300" cy="939300"/>
            </a:xfrm>
            <a:prstGeom prst="rect">
              <a:avLst/>
            </a:prstGeom>
            <a:solidFill>
              <a:srgbClr val="8ACCB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t>Replace hard copy source materials with digital documents, firsthand accounts, maps, and more. Enable students to complete and submit worksheets, tests, and activities online or by email. </a:t>
              </a:r>
              <a:endParaRPr sz="1300"/>
            </a:p>
          </p:txBody>
        </p:sp>
        <p:sp>
          <p:nvSpPr>
            <p:cNvPr id="295" name="Google Shape;295;p42"/>
            <p:cNvSpPr/>
            <p:nvPr/>
          </p:nvSpPr>
          <p:spPr>
            <a:xfrm>
              <a:off x="3497276" y="712711"/>
              <a:ext cx="490174" cy="563974"/>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00"/>
                  </a:solidFill>
                  <a:latin typeface="Arial"/>
                </a:rPr>
                <a:t>S</a:t>
              </a:r>
            </a:p>
          </p:txBody>
        </p:sp>
      </p:grpSp>
      <p:grpSp>
        <p:nvGrpSpPr>
          <p:cNvPr id="296" name="Google Shape;296;p42"/>
          <p:cNvGrpSpPr/>
          <p:nvPr/>
        </p:nvGrpSpPr>
        <p:grpSpPr>
          <a:xfrm>
            <a:off x="1814554" y="2407380"/>
            <a:ext cx="6076576" cy="1252369"/>
            <a:chOff x="2707101" y="1519825"/>
            <a:chExt cx="5184349" cy="939300"/>
          </a:xfrm>
        </p:grpSpPr>
        <p:sp>
          <p:nvSpPr>
            <p:cNvPr id="297" name="Google Shape;297;p42"/>
            <p:cNvSpPr/>
            <p:nvPr/>
          </p:nvSpPr>
          <p:spPr>
            <a:xfrm>
              <a:off x="3413350" y="1519825"/>
              <a:ext cx="4478100" cy="939300"/>
            </a:xfrm>
            <a:prstGeom prst="rect">
              <a:avLst/>
            </a:prstGeom>
            <a:solidFill>
              <a:srgbClr val="91B3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t>Integrate intuitive and dynamic multimedia resources not found in traditional teaching materials. Enhance learning experiences with curriculum-aligned videos, audio, weblinks, and activities. Provide immediate learner feedback using the automatic grading feature, so students know the quality of their learning immediately upon completion.</a:t>
              </a:r>
              <a:endParaRPr sz="1300"/>
            </a:p>
          </p:txBody>
        </p:sp>
        <p:sp>
          <p:nvSpPr>
            <p:cNvPr id="298" name="Google Shape;298;p42"/>
            <p:cNvSpPr/>
            <p:nvPr/>
          </p:nvSpPr>
          <p:spPr>
            <a:xfrm>
              <a:off x="2707101" y="1804561"/>
              <a:ext cx="576170" cy="545683"/>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00"/>
                  </a:solidFill>
                  <a:latin typeface="Arial"/>
                </a:rPr>
                <a:t>A</a:t>
              </a:r>
            </a:p>
          </p:txBody>
        </p:sp>
      </p:grpSp>
      <p:grpSp>
        <p:nvGrpSpPr>
          <p:cNvPr id="299" name="Google Shape;299;p42"/>
          <p:cNvGrpSpPr/>
          <p:nvPr/>
        </p:nvGrpSpPr>
        <p:grpSpPr>
          <a:xfrm>
            <a:off x="977704" y="3845044"/>
            <a:ext cx="6913338" cy="1252369"/>
            <a:chOff x="1993126" y="3464047"/>
            <a:chExt cx="5898249" cy="1252369"/>
          </a:xfrm>
        </p:grpSpPr>
        <p:sp>
          <p:nvSpPr>
            <p:cNvPr id="300" name="Google Shape;300;p42"/>
            <p:cNvSpPr/>
            <p:nvPr/>
          </p:nvSpPr>
          <p:spPr>
            <a:xfrm>
              <a:off x="2713975" y="3464047"/>
              <a:ext cx="5177400" cy="1252369"/>
            </a:xfrm>
            <a:prstGeom prst="rect">
              <a:avLst/>
            </a:prstGeom>
            <a:solidFill>
              <a:srgbClr val="F2EB5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t>Create presentations, videos, artwork, and other projects using digital Lightbox resources that make it easy to tailor the learning experience to individual interests and needs. Provide varying perspectives and points of view on specific issues or events for a deeper interaction between educators, students, and their peers. Maintain contact with learners even when teaching remotely. </a:t>
              </a:r>
              <a:endParaRPr sz="1300"/>
            </a:p>
            <a:p>
              <a:pPr indent="0" lvl="0" marL="0" rtl="0" algn="l">
                <a:spcBef>
                  <a:spcPts val="0"/>
                </a:spcBef>
                <a:spcAft>
                  <a:spcPts val="0"/>
                </a:spcAft>
                <a:buNone/>
              </a:pPr>
              <a:r>
                <a:t/>
              </a:r>
              <a:endParaRPr sz="1300"/>
            </a:p>
          </p:txBody>
        </p:sp>
        <p:sp>
          <p:nvSpPr>
            <p:cNvPr id="301" name="Google Shape;301;p42"/>
            <p:cNvSpPr/>
            <p:nvPr/>
          </p:nvSpPr>
          <p:spPr>
            <a:xfrm>
              <a:off x="1993126" y="3792187"/>
              <a:ext cx="587349" cy="72756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00"/>
                  </a:solidFill>
                  <a:latin typeface="Arial"/>
                </a:rPr>
                <a:t>M</a:t>
              </a:r>
            </a:p>
          </p:txBody>
        </p:sp>
      </p:grpSp>
      <p:grpSp>
        <p:nvGrpSpPr>
          <p:cNvPr id="302" name="Google Shape;302;p42"/>
          <p:cNvGrpSpPr/>
          <p:nvPr/>
        </p:nvGrpSpPr>
        <p:grpSpPr>
          <a:xfrm>
            <a:off x="168955" y="5217576"/>
            <a:ext cx="7722091" cy="1640359"/>
            <a:chOff x="1303126" y="3570373"/>
            <a:chExt cx="6588253" cy="1230300"/>
          </a:xfrm>
        </p:grpSpPr>
        <p:sp>
          <p:nvSpPr>
            <p:cNvPr id="303" name="Google Shape;303;p42"/>
            <p:cNvSpPr/>
            <p:nvPr/>
          </p:nvSpPr>
          <p:spPr>
            <a:xfrm>
              <a:off x="1951978" y="3570373"/>
              <a:ext cx="5939400" cy="1230300"/>
            </a:xfrm>
            <a:prstGeom prst="rect">
              <a:avLst/>
            </a:prstGeom>
            <a:solidFill>
              <a:srgbClr val="FA9D6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t>Provide a multi-sensory experience that goes beyond traditional classroom teaching and engages different learning styles while still covering the same core material. Give students the opportunity to accelerate their learning if they are ready for more advanced materials. Explore a variety of subject areas through virtual visits to historic sites, museums, science centers, and other facilities while using the Google Maps feature to gain further insight into specific locations. Provide a launching pad for the creation of multimedia projects, ranging from the creation of videos/short films to multimedia art installations, on a variety  of subjects. </a:t>
              </a:r>
              <a:endParaRPr sz="1300"/>
            </a:p>
          </p:txBody>
        </p:sp>
        <p:sp>
          <p:nvSpPr>
            <p:cNvPr id="304" name="Google Shape;304;p42"/>
            <p:cNvSpPr/>
            <p:nvPr/>
          </p:nvSpPr>
          <p:spPr>
            <a:xfrm>
              <a:off x="1303126" y="3915186"/>
              <a:ext cx="542632" cy="545683"/>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00"/>
                  </a:solidFill>
                  <a:latin typeface="Arial"/>
                </a:rPr>
                <a:t>R</a:t>
              </a:r>
            </a:p>
          </p:txBody>
        </p:sp>
      </p:grpSp>
      <p:sp>
        <p:nvSpPr>
          <p:cNvPr id="305" name="Google Shape;305;p42"/>
          <p:cNvSpPr/>
          <p:nvPr/>
        </p:nvSpPr>
        <p:spPr>
          <a:xfrm>
            <a:off x="8159750" y="863600"/>
            <a:ext cx="666900" cy="2624700"/>
          </a:xfrm>
          <a:prstGeom prst="up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ENHANCEMENT</a:t>
            </a:r>
            <a:endParaRPr/>
          </a:p>
        </p:txBody>
      </p:sp>
      <p:sp>
        <p:nvSpPr>
          <p:cNvPr id="306" name="Google Shape;306;p42"/>
          <p:cNvSpPr/>
          <p:nvPr/>
        </p:nvSpPr>
        <p:spPr>
          <a:xfrm>
            <a:off x="8159750" y="3759200"/>
            <a:ext cx="666900" cy="3052200"/>
          </a:xfrm>
          <a:prstGeom prst="up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TRANSFORMATION</a:t>
            </a:r>
            <a:endParaRPr/>
          </a:p>
        </p:txBody>
      </p:sp>
      <p:pic>
        <p:nvPicPr>
          <p:cNvPr id="307" name="Google Shape;307;p42"/>
          <p:cNvPicPr preferRelativeResize="0"/>
          <p:nvPr/>
        </p:nvPicPr>
        <p:blipFill>
          <a:blip r:embed="rId3">
            <a:alphaModFix/>
          </a:blip>
          <a:stretch>
            <a:fillRect/>
          </a:stretch>
        </p:blipFill>
        <p:spPr>
          <a:xfrm>
            <a:off x="168950" y="393213"/>
            <a:ext cx="1938075" cy="30281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id="312" name="Google Shape;312;p43"/>
          <p:cNvPicPr preferRelativeResize="0"/>
          <p:nvPr/>
        </p:nvPicPr>
        <p:blipFill>
          <a:blip r:embed="rId3">
            <a:alphaModFix/>
          </a:blip>
          <a:stretch>
            <a:fillRect/>
          </a:stretch>
        </p:blipFill>
        <p:spPr>
          <a:xfrm>
            <a:off x="2028475" y="152400"/>
            <a:ext cx="5087060" cy="65532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44"/>
          <p:cNvPicPr preferRelativeResize="0"/>
          <p:nvPr/>
        </p:nvPicPr>
        <p:blipFill rotWithShape="1">
          <a:blip r:embed="rId3">
            <a:alphaModFix/>
          </a:blip>
          <a:srcRect b="3821" l="0" r="0" t="7107"/>
          <a:stretch/>
        </p:blipFill>
        <p:spPr>
          <a:xfrm>
            <a:off x="0" y="0"/>
            <a:ext cx="9144003" cy="5429752"/>
          </a:xfrm>
          <a:prstGeom prst="rect">
            <a:avLst/>
          </a:prstGeom>
          <a:noFill/>
          <a:ln>
            <a:noFill/>
          </a:ln>
        </p:spPr>
      </p:pic>
      <p:sp>
        <p:nvSpPr>
          <p:cNvPr id="318" name="Google Shape;318;p44"/>
          <p:cNvSpPr txBox="1"/>
          <p:nvPr>
            <p:ph idx="1" type="subTitle"/>
          </p:nvPr>
        </p:nvSpPr>
        <p:spPr>
          <a:xfrm>
            <a:off x="311700" y="3778833"/>
            <a:ext cx="8520600" cy="105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Laura Sheneman August 17, 2020</a:t>
            </a:r>
            <a:endParaRPr/>
          </a:p>
        </p:txBody>
      </p:sp>
      <p:pic>
        <p:nvPicPr>
          <p:cNvPr id="319" name="Google Shape;319;p44"/>
          <p:cNvPicPr preferRelativeResize="0"/>
          <p:nvPr/>
        </p:nvPicPr>
        <p:blipFill rotWithShape="1">
          <a:blip r:embed="rId3">
            <a:alphaModFix/>
          </a:blip>
          <a:srcRect b="3821" l="0" r="0" t="7107"/>
          <a:stretch/>
        </p:blipFill>
        <p:spPr>
          <a:xfrm>
            <a:off x="0" y="785275"/>
            <a:ext cx="9144003" cy="5429752"/>
          </a:xfrm>
          <a:prstGeom prst="rect">
            <a:avLst/>
          </a:prstGeom>
          <a:noFill/>
          <a:ln>
            <a:noFill/>
          </a:ln>
        </p:spPr>
      </p:pic>
      <p:sp>
        <p:nvSpPr>
          <p:cNvPr id="320" name="Google Shape;320;p44"/>
          <p:cNvSpPr/>
          <p:nvPr/>
        </p:nvSpPr>
        <p:spPr>
          <a:xfrm>
            <a:off x="552300" y="5271073"/>
            <a:ext cx="8191807" cy="63598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00"/>
                </a:solidFill>
                <a:latin typeface="Arial"/>
              </a:rPr>
              <a:t>Through the Lens of SAMR</a:t>
            </a:r>
          </a:p>
        </p:txBody>
      </p:sp>
      <p:sp>
        <p:nvSpPr>
          <p:cNvPr id="321" name="Google Shape;321;p44"/>
          <p:cNvSpPr/>
          <p:nvPr/>
        </p:nvSpPr>
        <p:spPr>
          <a:xfrm>
            <a:off x="7291925" y="6360575"/>
            <a:ext cx="1778100" cy="465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2" name="Google Shape;322;p44"/>
          <p:cNvPicPr preferRelativeResize="0"/>
          <p:nvPr/>
        </p:nvPicPr>
        <p:blipFill>
          <a:blip r:embed="rId4">
            <a:alphaModFix/>
          </a:blip>
          <a:stretch>
            <a:fillRect/>
          </a:stretch>
        </p:blipFill>
        <p:spPr>
          <a:xfrm>
            <a:off x="1600200" y="335500"/>
            <a:ext cx="6096000" cy="952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16"/>
          <p:cNvPicPr preferRelativeResize="0"/>
          <p:nvPr/>
        </p:nvPicPr>
        <p:blipFill>
          <a:blip r:embed="rId3">
            <a:alphaModFix/>
          </a:blip>
          <a:stretch>
            <a:fillRect/>
          </a:stretch>
        </p:blipFill>
        <p:spPr>
          <a:xfrm>
            <a:off x="0" y="63125"/>
            <a:ext cx="2264826" cy="1508950"/>
          </a:xfrm>
          <a:prstGeom prst="rect">
            <a:avLst/>
          </a:prstGeom>
          <a:noFill/>
          <a:ln>
            <a:noFill/>
          </a:ln>
        </p:spPr>
      </p:pic>
      <p:pic>
        <p:nvPicPr>
          <p:cNvPr id="82" name="Google Shape;82;p16"/>
          <p:cNvPicPr preferRelativeResize="0"/>
          <p:nvPr/>
        </p:nvPicPr>
        <p:blipFill>
          <a:blip r:embed="rId4">
            <a:alphaModFix/>
          </a:blip>
          <a:stretch>
            <a:fillRect/>
          </a:stretch>
        </p:blipFill>
        <p:spPr>
          <a:xfrm>
            <a:off x="0" y="5348117"/>
            <a:ext cx="2264825" cy="1509883"/>
          </a:xfrm>
          <a:prstGeom prst="rect">
            <a:avLst/>
          </a:prstGeom>
          <a:noFill/>
          <a:ln>
            <a:noFill/>
          </a:ln>
        </p:spPr>
      </p:pic>
      <p:pic>
        <p:nvPicPr>
          <p:cNvPr id="83" name="Google Shape;83;p16"/>
          <p:cNvPicPr preferRelativeResize="0"/>
          <p:nvPr/>
        </p:nvPicPr>
        <p:blipFill>
          <a:blip r:embed="rId5">
            <a:alphaModFix/>
          </a:blip>
          <a:stretch>
            <a:fillRect/>
          </a:stretch>
        </p:blipFill>
        <p:spPr>
          <a:xfrm>
            <a:off x="137575" y="2334499"/>
            <a:ext cx="1777925" cy="2618501"/>
          </a:xfrm>
          <a:prstGeom prst="rect">
            <a:avLst/>
          </a:prstGeom>
          <a:noFill/>
          <a:ln>
            <a:noFill/>
          </a:ln>
        </p:spPr>
      </p:pic>
      <p:pic>
        <p:nvPicPr>
          <p:cNvPr id="84" name="Google Shape;84;p16"/>
          <p:cNvPicPr preferRelativeResize="0"/>
          <p:nvPr/>
        </p:nvPicPr>
        <p:blipFill>
          <a:blip r:embed="rId6">
            <a:alphaModFix/>
          </a:blip>
          <a:stretch>
            <a:fillRect/>
          </a:stretch>
        </p:blipFill>
        <p:spPr>
          <a:xfrm>
            <a:off x="6922700" y="152799"/>
            <a:ext cx="2053155" cy="1750399"/>
          </a:xfrm>
          <a:prstGeom prst="rect">
            <a:avLst/>
          </a:prstGeom>
          <a:noFill/>
          <a:ln>
            <a:noFill/>
          </a:ln>
        </p:spPr>
      </p:pic>
      <p:pic>
        <p:nvPicPr>
          <p:cNvPr id="85" name="Google Shape;85;p16"/>
          <p:cNvPicPr preferRelativeResize="0"/>
          <p:nvPr/>
        </p:nvPicPr>
        <p:blipFill>
          <a:blip r:embed="rId7">
            <a:alphaModFix/>
          </a:blip>
          <a:stretch>
            <a:fillRect/>
          </a:stretch>
        </p:blipFill>
        <p:spPr>
          <a:xfrm>
            <a:off x="7537975" y="4662842"/>
            <a:ext cx="1264700" cy="1897049"/>
          </a:xfrm>
          <a:prstGeom prst="rect">
            <a:avLst/>
          </a:prstGeom>
          <a:noFill/>
          <a:ln>
            <a:noFill/>
          </a:ln>
        </p:spPr>
      </p:pic>
      <p:pic>
        <p:nvPicPr>
          <p:cNvPr id="86" name="Google Shape;86;p16"/>
          <p:cNvPicPr preferRelativeResize="0"/>
          <p:nvPr/>
        </p:nvPicPr>
        <p:blipFill>
          <a:blip r:embed="rId8">
            <a:alphaModFix/>
          </a:blip>
          <a:stretch>
            <a:fillRect/>
          </a:stretch>
        </p:blipFill>
        <p:spPr>
          <a:xfrm>
            <a:off x="6701638" y="2334500"/>
            <a:ext cx="2495260" cy="1897050"/>
          </a:xfrm>
          <a:prstGeom prst="rect">
            <a:avLst/>
          </a:prstGeom>
          <a:noFill/>
          <a:ln>
            <a:noFill/>
          </a:ln>
        </p:spPr>
      </p:pic>
      <p:sp>
        <p:nvSpPr>
          <p:cNvPr id="87" name="Google Shape;87;p16"/>
          <p:cNvSpPr txBox="1"/>
          <p:nvPr/>
        </p:nvSpPr>
        <p:spPr>
          <a:xfrm>
            <a:off x="1044800" y="1572075"/>
            <a:ext cx="6106500" cy="97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t>Your Life </a:t>
            </a:r>
            <a:br>
              <a:rPr lang="en" sz="6000"/>
            </a:br>
            <a:r>
              <a:rPr lang="en" sz="6000"/>
              <a:t>as an</a:t>
            </a:r>
            <a:endParaRPr sz="6000"/>
          </a:p>
          <a:p>
            <a:pPr indent="0" lvl="0" marL="0" rtl="0" algn="ctr">
              <a:spcBef>
                <a:spcPts val="0"/>
              </a:spcBef>
              <a:spcAft>
                <a:spcPts val="0"/>
              </a:spcAft>
              <a:buNone/>
            </a:pPr>
            <a:r>
              <a:rPr lang="en" sz="6000"/>
              <a:t>Educator 2.0</a:t>
            </a:r>
            <a:endParaRPr sz="6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7"/>
          <p:cNvPicPr preferRelativeResize="0"/>
          <p:nvPr/>
        </p:nvPicPr>
        <p:blipFill>
          <a:blip r:embed="rId3">
            <a:alphaModFix/>
          </a:blip>
          <a:stretch>
            <a:fillRect/>
          </a:stretch>
        </p:blipFill>
        <p:spPr>
          <a:xfrm>
            <a:off x="52900" y="0"/>
            <a:ext cx="9144000" cy="6858000"/>
          </a:xfrm>
          <a:prstGeom prst="rect">
            <a:avLst/>
          </a:prstGeom>
          <a:noFill/>
          <a:ln>
            <a:noFill/>
          </a:ln>
        </p:spPr>
      </p:pic>
      <p:pic>
        <p:nvPicPr>
          <p:cNvPr id="93" name="Google Shape;93;p17"/>
          <p:cNvPicPr preferRelativeResize="0"/>
          <p:nvPr/>
        </p:nvPicPr>
        <p:blipFill>
          <a:blip r:embed="rId4">
            <a:alphaModFix/>
          </a:blip>
          <a:stretch>
            <a:fillRect/>
          </a:stretch>
        </p:blipFill>
        <p:spPr>
          <a:xfrm>
            <a:off x="0" y="63125"/>
            <a:ext cx="2264826" cy="1508950"/>
          </a:xfrm>
          <a:prstGeom prst="rect">
            <a:avLst/>
          </a:prstGeom>
          <a:noFill/>
          <a:ln>
            <a:noFill/>
          </a:ln>
        </p:spPr>
      </p:pic>
      <p:pic>
        <p:nvPicPr>
          <p:cNvPr id="94" name="Google Shape;94;p17"/>
          <p:cNvPicPr preferRelativeResize="0"/>
          <p:nvPr/>
        </p:nvPicPr>
        <p:blipFill>
          <a:blip r:embed="rId5">
            <a:alphaModFix/>
          </a:blip>
          <a:stretch>
            <a:fillRect/>
          </a:stretch>
        </p:blipFill>
        <p:spPr>
          <a:xfrm>
            <a:off x="0" y="5348117"/>
            <a:ext cx="2264825" cy="1509883"/>
          </a:xfrm>
          <a:prstGeom prst="rect">
            <a:avLst/>
          </a:prstGeom>
          <a:noFill/>
          <a:ln>
            <a:noFill/>
          </a:ln>
        </p:spPr>
      </p:pic>
      <p:pic>
        <p:nvPicPr>
          <p:cNvPr id="95" name="Google Shape;95;p17"/>
          <p:cNvPicPr preferRelativeResize="0"/>
          <p:nvPr/>
        </p:nvPicPr>
        <p:blipFill>
          <a:blip r:embed="rId6">
            <a:alphaModFix/>
          </a:blip>
          <a:stretch>
            <a:fillRect/>
          </a:stretch>
        </p:blipFill>
        <p:spPr>
          <a:xfrm>
            <a:off x="137575" y="2334499"/>
            <a:ext cx="1777925" cy="2618501"/>
          </a:xfrm>
          <a:prstGeom prst="rect">
            <a:avLst/>
          </a:prstGeom>
          <a:noFill/>
          <a:ln>
            <a:noFill/>
          </a:ln>
        </p:spPr>
      </p:pic>
      <p:pic>
        <p:nvPicPr>
          <p:cNvPr id="96" name="Google Shape;96;p17"/>
          <p:cNvPicPr preferRelativeResize="0"/>
          <p:nvPr/>
        </p:nvPicPr>
        <p:blipFill>
          <a:blip r:embed="rId7">
            <a:alphaModFix/>
          </a:blip>
          <a:stretch>
            <a:fillRect/>
          </a:stretch>
        </p:blipFill>
        <p:spPr>
          <a:xfrm>
            <a:off x="6922700" y="152799"/>
            <a:ext cx="2053155" cy="1750399"/>
          </a:xfrm>
          <a:prstGeom prst="rect">
            <a:avLst/>
          </a:prstGeom>
          <a:noFill/>
          <a:ln>
            <a:noFill/>
          </a:ln>
        </p:spPr>
      </p:pic>
      <p:pic>
        <p:nvPicPr>
          <p:cNvPr id="97" name="Google Shape;97;p17"/>
          <p:cNvPicPr preferRelativeResize="0"/>
          <p:nvPr/>
        </p:nvPicPr>
        <p:blipFill>
          <a:blip r:embed="rId8">
            <a:alphaModFix/>
          </a:blip>
          <a:stretch>
            <a:fillRect/>
          </a:stretch>
        </p:blipFill>
        <p:spPr>
          <a:xfrm>
            <a:off x="7537975" y="4662842"/>
            <a:ext cx="1264700" cy="1897049"/>
          </a:xfrm>
          <a:prstGeom prst="rect">
            <a:avLst/>
          </a:prstGeom>
          <a:noFill/>
          <a:ln>
            <a:noFill/>
          </a:ln>
        </p:spPr>
      </p:pic>
      <p:pic>
        <p:nvPicPr>
          <p:cNvPr id="98" name="Google Shape;98;p17"/>
          <p:cNvPicPr preferRelativeResize="0"/>
          <p:nvPr/>
        </p:nvPicPr>
        <p:blipFill>
          <a:blip r:embed="rId9">
            <a:alphaModFix/>
          </a:blip>
          <a:stretch>
            <a:fillRect/>
          </a:stretch>
        </p:blipFill>
        <p:spPr>
          <a:xfrm>
            <a:off x="6701638" y="2334500"/>
            <a:ext cx="2495260" cy="18970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18"/>
          <p:cNvPicPr preferRelativeResize="0"/>
          <p:nvPr/>
        </p:nvPicPr>
        <p:blipFill rotWithShape="1">
          <a:blip r:embed="rId3">
            <a:alphaModFix/>
          </a:blip>
          <a:srcRect b="3821" l="0" r="0" t="7107"/>
          <a:stretch/>
        </p:blipFill>
        <p:spPr>
          <a:xfrm>
            <a:off x="0" y="0"/>
            <a:ext cx="9144003" cy="5429752"/>
          </a:xfrm>
          <a:prstGeom prst="rect">
            <a:avLst/>
          </a:prstGeom>
          <a:noFill/>
          <a:ln>
            <a:noFill/>
          </a:ln>
        </p:spPr>
      </p:pic>
      <p:sp>
        <p:nvSpPr>
          <p:cNvPr id="104" name="Google Shape;104;p18"/>
          <p:cNvSpPr txBox="1"/>
          <p:nvPr>
            <p:ph idx="1" type="subTitle"/>
          </p:nvPr>
        </p:nvSpPr>
        <p:spPr>
          <a:xfrm>
            <a:off x="311700" y="3778833"/>
            <a:ext cx="8520600" cy="105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Laura Sheneman August 17, 2020</a:t>
            </a:r>
            <a:endParaRPr/>
          </a:p>
        </p:txBody>
      </p:sp>
      <p:pic>
        <p:nvPicPr>
          <p:cNvPr id="105" name="Google Shape;105;p18"/>
          <p:cNvPicPr preferRelativeResize="0"/>
          <p:nvPr/>
        </p:nvPicPr>
        <p:blipFill rotWithShape="1">
          <a:blip r:embed="rId3">
            <a:alphaModFix/>
          </a:blip>
          <a:srcRect b="3821" l="0" r="0" t="7107"/>
          <a:stretch/>
        </p:blipFill>
        <p:spPr>
          <a:xfrm>
            <a:off x="0" y="930825"/>
            <a:ext cx="9144003" cy="5429752"/>
          </a:xfrm>
          <a:prstGeom prst="rect">
            <a:avLst/>
          </a:prstGeom>
          <a:noFill/>
          <a:ln>
            <a:noFill/>
          </a:ln>
        </p:spPr>
      </p:pic>
      <p:sp>
        <p:nvSpPr>
          <p:cNvPr id="106" name="Google Shape;106;p18"/>
          <p:cNvSpPr/>
          <p:nvPr/>
        </p:nvSpPr>
        <p:spPr>
          <a:xfrm>
            <a:off x="552300" y="5374473"/>
            <a:ext cx="8191807" cy="63598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00"/>
                </a:solidFill>
                <a:latin typeface="Arial"/>
              </a:rPr>
              <a:t>Through the Lens of SAMR</a:t>
            </a:r>
          </a:p>
        </p:txBody>
      </p:sp>
      <p:sp>
        <p:nvSpPr>
          <p:cNvPr id="107" name="Google Shape;107;p18"/>
          <p:cNvSpPr/>
          <p:nvPr/>
        </p:nvSpPr>
        <p:spPr>
          <a:xfrm>
            <a:off x="7291925" y="6360575"/>
            <a:ext cx="1778100" cy="465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8" name="Google Shape;108;p18"/>
          <p:cNvPicPr preferRelativeResize="0"/>
          <p:nvPr/>
        </p:nvPicPr>
        <p:blipFill>
          <a:blip r:embed="rId4">
            <a:alphaModFix/>
          </a:blip>
          <a:stretch>
            <a:fillRect/>
          </a:stretch>
        </p:blipFill>
        <p:spPr>
          <a:xfrm>
            <a:off x="1600200" y="487900"/>
            <a:ext cx="6096000" cy="952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19"/>
          <p:cNvPicPr preferRelativeResize="0"/>
          <p:nvPr/>
        </p:nvPicPr>
        <p:blipFill>
          <a:blip r:embed="rId3">
            <a:alphaModFix/>
          </a:blip>
          <a:stretch>
            <a:fillRect/>
          </a:stretch>
        </p:blipFill>
        <p:spPr>
          <a:xfrm>
            <a:off x="31350" y="1674300"/>
            <a:ext cx="9144000" cy="4572000"/>
          </a:xfrm>
          <a:prstGeom prst="rect">
            <a:avLst/>
          </a:prstGeom>
          <a:noFill/>
          <a:ln>
            <a:noFill/>
          </a:ln>
        </p:spPr>
      </p:pic>
      <p:sp>
        <p:nvSpPr>
          <p:cNvPr id="114" name="Google Shape;114;p19"/>
          <p:cNvSpPr txBox="1"/>
          <p:nvPr/>
        </p:nvSpPr>
        <p:spPr>
          <a:xfrm>
            <a:off x="31350" y="6259600"/>
            <a:ext cx="9081300" cy="59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u="sng">
                <a:solidFill>
                  <a:schemeClr val="hlink"/>
                </a:solidFill>
                <a:hlinkClick r:id="rId4"/>
              </a:rPr>
              <a:t>https://commons.wikimedia.org/wiki/File:The_SAMR_Model.jpg</a:t>
            </a:r>
            <a:r>
              <a:rPr lang="en"/>
              <a:t> </a:t>
            </a:r>
            <a:r>
              <a:rPr lang="en" sz="1050">
                <a:solidFill>
                  <a:srgbClr val="663366"/>
                </a:solidFill>
                <a:highlight>
                  <a:srgbClr val="F9F9F9"/>
                </a:highlight>
                <a:uFill>
                  <a:noFill/>
                </a:uFill>
                <a:hlinkClick r:id="rId5">
                  <a:extLst>
                    <a:ext uri="{A12FA001-AC4F-418D-AE19-62706E023703}">
                      <ahyp:hlinkClr val="tx"/>
                    </a:ext>
                  </a:extLst>
                </a:hlinkClick>
              </a:rPr>
              <a:t>Creative Commons</a:t>
            </a:r>
            <a:r>
              <a:rPr lang="en" sz="1050">
                <a:solidFill>
                  <a:srgbClr val="202122"/>
                </a:solidFill>
                <a:highlight>
                  <a:srgbClr val="F9F9F9"/>
                </a:highlight>
              </a:rPr>
              <a:t> </a:t>
            </a:r>
            <a:r>
              <a:rPr lang="en" sz="1050">
                <a:solidFill>
                  <a:srgbClr val="663366"/>
                </a:solidFill>
                <a:highlight>
                  <a:srgbClr val="F9F9F9"/>
                </a:highlight>
                <a:uFill>
                  <a:noFill/>
                </a:uFill>
                <a:hlinkClick r:id="rId6">
                  <a:extLst>
                    <a:ext uri="{A12FA001-AC4F-418D-AE19-62706E023703}">
                      <ahyp:hlinkClr val="tx"/>
                    </a:ext>
                  </a:extLst>
                </a:hlinkClick>
              </a:rPr>
              <a:t>Attribution-Share Alike 4.0 International</a:t>
            </a:r>
            <a:r>
              <a:rPr lang="en" sz="1050">
                <a:solidFill>
                  <a:srgbClr val="202122"/>
                </a:solidFill>
                <a:highlight>
                  <a:srgbClr val="F9F9F9"/>
                </a:highlight>
              </a:rPr>
              <a:t> license</a:t>
            </a:r>
            <a:endParaRPr/>
          </a:p>
        </p:txBody>
      </p:sp>
      <p:sp>
        <p:nvSpPr>
          <p:cNvPr id="115" name="Google Shape;115;p19"/>
          <p:cNvSpPr txBox="1"/>
          <p:nvPr>
            <p:ph type="title"/>
          </p:nvPr>
        </p:nvSpPr>
        <p:spPr>
          <a:xfrm>
            <a:off x="311700" y="288567"/>
            <a:ext cx="8520600" cy="763500"/>
          </a:xfrm>
          <a:prstGeom prst="rect">
            <a:avLst/>
          </a:prstGeom>
        </p:spPr>
        <p:txBody>
          <a:bodyPr anchorCtr="0" anchor="t" bIns="91425" lIns="91425" spcFirstLastPara="1" rIns="91425" wrap="square" tIns="91425">
            <a:noAutofit/>
          </a:bodyPr>
          <a:lstStyle/>
          <a:p>
            <a:pPr indent="0" lvl="0" marL="0" rtl="0" algn="ctr">
              <a:lnSpc>
                <a:spcPct val="136956"/>
              </a:lnSpc>
              <a:spcBef>
                <a:spcPts val="0"/>
              </a:spcBef>
              <a:spcAft>
                <a:spcPts val="0"/>
              </a:spcAft>
              <a:buNone/>
            </a:pPr>
            <a:r>
              <a:rPr lang="en" sz="2500">
                <a:highlight>
                  <a:srgbClr val="FFFFFF"/>
                </a:highlight>
              </a:rPr>
              <a:t>A Model for Understanding </a:t>
            </a:r>
            <a:r>
              <a:rPr b="1" lang="en" sz="2500">
                <a:highlight>
                  <a:srgbClr val="FFFFFF"/>
                </a:highlight>
              </a:rPr>
              <a:t>Powerful </a:t>
            </a:r>
            <a:r>
              <a:rPr lang="en" sz="2500">
                <a:highlight>
                  <a:srgbClr val="FFFFFF"/>
                </a:highlight>
              </a:rPr>
              <a:t>Tech Integration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0"/>
          <p:cNvSpPr txBox="1"/>
          <p:nvPr/>
        </p:nvSpPr>
        <p:spPr>
          <a:xfrm>
            <a:off x="31350" y="6561675"/>
            <a:ext cx="9081300" cy="29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t>By </a:t>
            </a:r>
            <a:r>
              <a:rPr lang="en" sz="800" u="sng">
                <a:solidFill>
                  <a:srgbClr val="D52A33"/>
                </a:solidFill>
                <a:highlight>
                  <a:srgbClr val="FEFDFA"/>
                </a:highlight>
                <a:hlinkClick r:id="rId3">
                  <a:extLst>
                    <a:ext uri="{A12FA001-AC4F-418D-AE19-62706E023703}">
                      <ahyp:hlinkClr val="tx"/>
                    </a:ext>
                  </a:extLst>
                </a:hlinkClick>
              </a:rPr>
              <a:t>Jonathan Brubaker</a:t>
            </a:r>
            <a:r>
              <a:rPr lang="en" sz="800"/>
              <a:t> </a:t>
            </a:r>
            <a:r>
              <a:rPr lang="en" sz="800" u="sng">
                <a:solidFill>
                  <a:schemeClr val="hlink"/>
                </a:solidFill>
                <a:hlinkClick r:id="rId4"/>
              </a:rPr>
              <a:t>http://techtipsedu.blogspot.com/2013/11/samr-model-metaphor-mistakes.html</a:t>
            </a:r>
            <a:endParaRPr sz="800"/>
          </a:p>
        </p:txBody>
      </p:sp>
      <p:pic>
        <p:nvPicPr>
          <p:cNvPr id="121" name="Google Shape;121;p20"/>
          <p:cNvPicPr preferRelativeResize="0"/>
          <p:nvPr/>
        </p:nvPicPr>
        <p:blipFill>
          <a:blip r:embed="rId5">
            <a:alphaModFix/>
          </a:blip>
          <a:stretch>
            <a:fillRect/>
          </a:stretch>
        </p:blipFill>
        <p:spPr>
          <a:xfrm>
            <a:off x="368287" y="276225"/>
            <a:ext cx="8407426" cy="6305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1"/>
          <p:cNvSpPr txBox="1"/>
          <p:nvPr/>
        </p:nvSpPr>
        <p:spPr>
          <a:xfrm>
            <a:off x="31350" y="6561675"/>
            <a:ext cx="9081300" cy="29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t>By </a:t>
            </a:r>
            <a:r>
              <a:rPr lang="en" sz="800" u="sng">
                <a:solidFill>
                  <a:srgbClr val="D52A33"/>
                </a:solidFill>
                <a:highlight>
                  <a:srgbClr val="FEFDFA"/>
                </a:highlight>
                <a:hlinkClick r:id="rId3">
                  <a:extLst>
                    <a:ext uri="{A12FA001-AC4F-418D-AE19-62706E023703}">
                      <ahyp:hlinkClr val="tx"/>
                    </a:ext>
                  </a:extLst>
                </a:hlinkClick>
              </a:rPr>
              <a:t>Jonathan Brubaker</a:t>
            </a:r>
            <a:r>
              <a:rPr lang="en" sz="800"/>
              <a:t> </a:t>
            </a:r>
            <a:r>
              <a:rPr lang="en" sz="800" u="sng">
                <a:solidFill>
                  <a:schemeClr val="hlink"/>
                </a:solidFill>
                <a:hlinkClick r:id="rId4"/>
              </a:rPr>
              <a:t>http://techtipsedu.blogspot.com/2013/11/samr-model-metaphor-mistakes.html</a:t>
            </a:r>
            <a:endParaRPr sz="800"/>
          </a:p>
        </p:txBody>
      </p:sp>
      <p:pic>
        <p:nvPicPr>
          <p:cNvPr id="127" name="Google Shape;127;p21"/>
          <p:cNvPicPr preferRelativeResize="0"/>
          <p:nvPr/>
        </p:nvPicPr>
        <p:blipFill>
          <a:blip r:embed="rId5">
            <a:alphaModFix amt="50000"/>
          </a:blip>
          <a:stretch>
            <a:fillRect/>
          </a:stretch>
        </p:blipFill>
        <p:spPr>
          <a:xfrm>
            <a:off x="368287" y="276225"/>
            <a:ext cx="8407426" cy="6305550"/>
          </a:xfrm>
          <a:prstGeom prst="rect">
            <a:avLst/>
          </a:prstGeom>
          <a:noFill/>
          <a:ln>
            <a:noFill/>
          </a:ln>
        </p:spPr>
      </p:pic>
      <p:pic>
        <p:nvPicPr>
          <p:cNvPr id="128" name="Google Shape;128;p21"/>
          <p:cNvPicPr preferRelativeResize="0"/>
          <p:nvPr/>
        </p:nvPicPr>
        <p:blipFill>
          <a:blip r:embed="rId6">
            <a:alphaModFix/>
          </a:blip>
          <a:stretch>
            <a:fillRect/>
          </a:stretch>
        </p:blipFill>
        <p:spPr>
          <a:xfrm>
            <a:off x="395800" y="1307725"/>
            <a:ext cx="2076474" cy="1385075"/>
          </a:xfrm>
          <a:prstGeom prst="rect">
            <a:avLst/>
          </a:prstGeom>
          <a:noFill/>
          <a:ln>
            <a:noFill/>
          </a:ln>
        </p:spPr>
      </p:pic>
      <p:pic>
        <p:nvPicPr>
          <p:cNvPr id="129" name="Google Shape;129;p21"/>
          <p:cNvPicPr preferRelativeResize="0"/>
          <p:nvPr/>
        </p:nvPicPr>
        <p:blipFill>
          <a:blip r:embed="rId7">
            <a:alphaModFix/>
          </a:blip>
          <a:stretch>
            <a:fillRect/>
          </a:stretch>
        </p:blipFill>
        <p:spPr>
          <a:xfrm>
            <a:off x="2565400" y="1317400"/>
            <a:ext cx="1892964" cy="1352125"/>
          </a:xfrm>
          <a:prstGeom prst="rect">
            <a:avLst/>
          </a:prstGeom>
          <a:noFill/>
          <a:ln>
            <a:noFill/>
          </a:ln>
        </p:spPr>
      </p:pic>
      <p:pic>
        <p:nvPicPr>
          <p:cNvPr id="130" name="Google Shape;130;p21"/>
          <p:cNvPicPr preferRelativeResize="0"/>
          <p:nvPr/>
        </p:nvPicPr>
        <p:blipFill rotWithShape="1">
          <a:blip r:embed="rId8">
            <a:alphaModFix/>
          </a:blip>
          <a:srcRect b="34214" l="0" r="0" t="0"/>
          <a:stretch/>
        </p:blipFill>
        <p:spPr>
          <a:xfrm>
            <a:off x="4927600" y="1307725"/>
            <a:ext cx="1402551" cy="1385075"/>
          </a:xfrm>
          <a:prstGeom prst="rect">
            <a:avLst/>
          </a:prstGeom>
          <a:noFill/>
          <a:ln>
            <a:noFill/>
          </a:ln>
        </p:spPr>
      </p:pic>
      <p:pic>
        <p:nvPicPr>
          <p:cNvPr id="131" name="Google Shape;131;p21"/>
          <p:cNvPicPr preferRelativeResize="0"/>
          <p:nvPr/>
        </p:nvPicPr>
        <p:blipFill rotWithShape="1">
          <a:blip r:embed="rId9">
            <a:alphaModFix/>
          </a:blip>
          <a:srcRect b="0" l="7874" r="10857" t="0"/>
          <a:stretch/>
        </p:blipFill>
        <p:spPr>
          <a:xfrm>
            <a:off x="6789600" y="1317400"/>
            <a:ext cx="1892975" cy="1550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000"/>
                                        <p:tgtEl>
                                          <p:spTgt spid="1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1000"/>
                                        <p:tgtEl>
                                          <p:spTgt spid="1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1000"/>
                                        <p:tgtEl>
                                          <p:spTgt spid="1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000"/>
                                        <p:tgtEl>
                                          <p:spTgt spid="1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